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77" r:id="rId4"/>
    <p:sldId id="260" r:id="rId5"/>
    <p:sldId id="279" r:id="rId6"/>
    <p:sldId id="281" r:id="rId7"/>
    <p:sldId id="273" r:id="rId8"/>
    <p:sldId id="274" r:id="rId9"/>
    <p:sldId id="261" r:id="rId10"/>
    <p:sldId id="285" r:id="rId11"/>
    <p:sldId id="267" r:id="rId12"/>
    <p:sldId id="284" r:id="rId13"/>
    <p:sldId id="272" r:id="rId14"/>
    <p:sldId id="286" r:id="rId15"/>
    <p:sldId id="288" r:id="rId16"/>
    <p:sldId id="289" r:id="rId17"/>
    <p:sldId id="292" r:id="rId18"/>
    <p:sldId id="293" r:id="rId19"/>
    <p:sldId id="295" r:id="rId20"/>
    <p:sldId id="294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68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749D0-9E0C-4F4E-BECD-F959C722E5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1E995-7984-6E45-AC8B-BBA58078F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3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1E995-7984-6E45-AC8B-BBA58078F9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1E995-7984-6E45-AC8B-BBA58078F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0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1E995-7984-6E45-AC8B-BBA58078F9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8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1E995-7984-6E45-AC8B-BBA58078F9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6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D4B8-C04C-5C44-AD86-056E99F0A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C99D2-E278-2A4F-A78C-4A4B79687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C4CCD-0C6D-684D-AC15-CE6517C5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76C73-BCB6-1344-9C3D-E4E30410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610F-3819-6F43-950E-A739B6C3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3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C43B-F5B7-3C45-9DFF-C5B69762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6C7C5-AABC-E34E-AEA6-EB3E69F38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353B6-F0CD-954E-ACDD-A04E523E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84FA7-D9CB-EC4B-824A-1B4DEBA6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61013-A841-AD4D-91BC-B8BE283F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8506D-8CB1-4B4B-9D7A-0B72D67AF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F3C1F-B0AC-5E44-914D-5F98956A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536A0-8177-6F48-A74F-D082A956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552E2-46AD-3642-8CC0-0950B12A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50BC0-6B2D-3743-A1FE-F6560727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837A-D202-7541-9EF2-0C55ED99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C79C-C528-0547-9712-0770C758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83F2F-7554-4D49-9205-93009DEC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6970E-2D61-3249-947A-3848858D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594FB-CDEE-B740-9B16-5FB75990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3B99-930A-9E4A-97E6-F7BD01D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2B8C-AF01-DC49-880B-3C8EC61CD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F075B-2068-CF4B-9B2A-06EEEF3E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2AB80-E153-FA49-8E62-992DB6B9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F5B9D-3034-8342-A32C-94F9A686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6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E58C-5634-1F4E-8CF0-7203E678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ABB4-51E6-F541-8812-C8B7067E1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86440-A077-8B48-A152-8A3A83DF1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C4B2B-7D11-C746-A7D6-CC2BFDC5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E0F80-505D-1B4E-BBB2-DFC2CC07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CDE53-6BD9-D64F-A50C-1A170A0A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9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40A5-F91B-B44F-9D5D-A4C81DC7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0C44B-40C8-464A-92D3-F4A6B1A70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4FC11-CDB4-BB49-A526-1E847562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21371-527F-0244-B28A-D894D821B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06D56-5799-414C-B6FE-2E9D5B67E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B2BA7-7E9D-BF43-920A-53E25F6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B0B31-C2EB-5A4D-B56D-583F9C4D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B34DD3-8C1F-4E4F-9B62-BCF47D04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A443-7E71-6C41-ABB9-8D798AA4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989B9-F743-3647-B154-214973D1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D4982-0DF5-7049-8D7C-D186F82E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49CE2-8B4F-844B-A597-8AEE5C10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93857-C1D0-5345-A2A4-8C58B942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661BA-3F7B-7D4A-97FD-0D0A0B09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28C63-2ADA-9E4F-8405-CE7955D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7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3B7E-10D7-CC48-A955-226A3E84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6D285-CFFE-EE43-886F-8448087C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7B80F-1859-8E45-A024-A5B2E631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E454C-100F-1D4A-8EA8-D1E5E381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59CD4-3542-4645-8299-587F72A4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54921-A9AB-B243-B516-171A39DC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2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BBA5-4A40-224C-BE6F-79B71EED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8EC4B-F5E4-8145-A54B-318662357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6384-30F9-4E4D-9B6B-645E41AD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4C4F6-9650-D645-A511-28E07223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35BFE-C212-A941-BFC5-042380B8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01C38-69C7-4040-9C09-B90AD3B7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CA63A-AFDE-DC45-83D6-49EF67D5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D4A00-3029-104D-9B7D-DA7E9022C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AF54-8839-664D-9CC8-8A6B013CB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BC19A-F02D-A243-820A-EC3CE28F486D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5CD34-27CF-7243-B713-EE786FCB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2803-0527-AC49-ACC4-0E4C316D5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152E3-BC35-3C4F-B783-4B0B6833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mailto:babraham.bioinformatics@babraham.ac.uk" TargetMode="External"/><Relationship Id="rId7" Type="http://schemas.openxmlformats.org/officeDocument/2006/relationships/hyperlink" Target="https://github.com/s-andrews/nextflow_pipelin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nextflow.io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f-co.re/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7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9618-DF5A-7A40-AD3A-86B43457E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5241"/>
            <a:ext cx="9144000" cy="167918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An update to workflows </a:t>
            </a:r>
            <a:b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at the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</a:rPr>
              <a:t>Babraham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857B6-2459-3D42-A904-D4C2588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0" y="4988719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Felix Krueger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8 April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BF1D3-726D-0D45-A992-F93DD8C1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975" y="3327400"/>
            <a:ext cx="3967695" cy="1441409"/>
          </a:xfrm>
          <a:prstGeom prst="rect">
            <a:avLst/>
          </a:prstGeom>
        </p:spPr>
      </p:pic>
      <p:pic>
        <p:nvPicPr>
          <p:cNvPr id="6" name="Inhaltsplatzhalter 13" descr="BI-2010.png">
            <a:extLst>
              <a:ext uri="{FF2B5EF4-FFF2-40B4-BE49-F238E27FC236}">
                <a16:creationId xmlns:a16="http://schemas.microsoft.com/office/drawing/2014/main" id="{B9B6FE79-5C13-0C45-BE65-54426444FD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5557786"/>
            <a:ext cx="917813" cy="1111574"/>
          </a:xfrm>
          <a:prstGeom prst="rect">
            <a:avLst/>
          </a:prstGeom>
        </p:spPr>
      </p:pic>
      <p:pic>
        <p:nvPicPr>
          <p:cNvPr id="7" name="Picture 2" descr="C:\Users\andrewss\Desktop\bioinformatics_logo_small.png">
            <a:extLst>
              <a:ext uri="{FF2B5EF4-FFF2-40B4-BE49-F238E27FC236}">
                <a16:creationId xmlns:a16="http://schemas.microsoft.com/office/drawing/2014/main" id="{16A1B474-04C6-ED49-A4E0-64E2C1E8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67" y="5721475"/>
            <a:ext cx="2206089" cy="78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43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EEE61F-27D7-0447-BAB0-720850DCEDEF}"/>
              </a:ext>
            </a:extLst>
          </p:cNvPr>
          <p:cNvSpPr/>
          <p:nvPr/>
        </p:nvSpPr>
        <p:spPr>
          <a:xfrm>
            <a:off x="5667493" y="466329"/>
            <a:ext cx="660566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ctr"/>
            <a:r>
              <a:rPr lang="en-US" sz="2800" b="1" dirty="0"/>
              <a:t>DSL2</a:t>
            </a:r>
          </a:p>
          <a:p>
            <a:pPr algn="ctr"/>
            <a:endParaRPr lang="en-US"/>
          </a:p>
          <a:p>
            <a:pPr algn="ctr"/>
            <a:endParaRPr lang="en-US" sz="2800" b="1" dirty="0"/>
          </a:p>
          <a:p>
            <a:r>
              <a:rPr lang="en-US" dirty="0"/>
              <a:t>Separation of processes (modules) and their invocation (workflows)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C42F22-32E7-CA49-88C3-1279680D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45" y="383852"/>
            <a:ext cx="2043325" cy="407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BD566F-5324-E74C-8B2E-58B073B7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420" y="-5936"/>
            <a:ext cx="77724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Syntax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62A451-B028-6545-BCF4-E346D6F3328C}"/>
              </a:ext>
            </a:extLst>
          </p:cNvPr>
          <p:cNvGrpSpPr/>
          <p:nvPr/>
        </p:nvGrpSpPr>
        <p:grpSpPr>
          <a:xfrm>
            <a:off x="457511" y="743328"/>
            <a:ext cx="4962627" cy="5604464"/>
            <a:chOff x="457511" y="743328"/>
            <a:chExt cx="4962627" cy="56044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6F26DE-246C-DF44-AFA3-9FAEA86D3828}"/>
                </a:ext>
              </a:extLst>
            </p:cNvPr>
            <p:cNvSpPr/>
            <p:nvPr/>
          </p:nvSpPr>
          <p:spPr>
            <a:xfrm>
              <a:off x="457511" y="743328"/>
              <a:ext cx="4962627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/>
                <a:t>DSL1</a:t>
              </a:r>
            </a:p>
            <a:p>
              <a:pPr algn="ctr"/>
              <a:r>
                <a:rPr lang="en-US" dirty="0"/>
                <a:t>(Domain Specific Language)</a:t>
              </a:r>
              <a:endParaRPr lang="en-US" b="1" dirty="0"/>
            </a:p>
            <a:p>
              <a:pPr algn="ctr"/>
              <a:endParaRPr lang="en-US" sz="2800" b="1" dirty="0"/>
            </a:p>
            <a:p>
              <a:r>
                <a:rPr lang="en-US" dirty="0"/>
                <a:t>Entire multi-process pipeline defined as one script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9E927-3C78-D24C-98EE-37479381F032}"/>
                </a:ext>
              </a:extLst>
            </p:cNvPr>
            <p:cNvSpPr txBox="1"/>
            <p:nvPr/>
          </p:nvSpPr>
          <p:spPr>
            <a:xfrm>
              <a:off x="1266600" y="2654473"/>
              <a:ext cx="3317639" cy="3693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Setting up run and its parameters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Process 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Process 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1400" dirty="0"/>
                <a:t>Some logic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Process 3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97CF5C-29D0-6242-A6A8-87AF473059EB}"/>
                </a:ext>
              </a:extLst>
            </p:cNvPr>
            <p:cNvCxnSpPr/>
            <p:nvPr/>
          </p:nvCxnSpPr>
          <p:spPr>
            <a:xfrm>
              <a:off x="2915324" y="3681251"/>
              <a:ext cx="0" cy="285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CCF8E7-DA7C-BB43-9A72-C5D71FB38D92}"/>
                </a:ext>
              </a:extLst>
            </p:cNvPr>
            <p:cNvCxnSpPr/>
            <p:nvPr/>
          </p:nvCxnSpPr>
          <p:spPr>
            <a:xfrm>
              <a:off x="2915324" y="4471182"/>
              <a:ext cx="0" cy="285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F63FC0-376C-7D40-971C-D09FEE31ECE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324" y="5208105"/>
              <a:ext cx="0" cy="1633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8C7434-F6EF-5D45-9E9C-B9543E9B418A}"/>
              </a:ext>
            </a:extLst>
          </p:cNvPr>
          <p:cNvGrpSpPr/>
          <p:nvPr/>
        </p:nvGrpSpPr>
        <p:grpSpPr>
          <a:xfrm>
            <a:off x="5703030" y="2654473"/>
            <a:ext cx="6356448" cy="3693319"/>
            <a:chOff x="5703030" y="2654473"/>
            <a:chExt cx="6356448" cy="36933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A77FBB-CD43-FB44-9E48-A0EF21BC02C7}"/>
                </a:ext>
              </a:extLst>
            </p:cNvPr>
            <p:cNvGrpSpPr/>
            <p:nvPr/>
          </p:nvGrpSpPr>
          <p:grpSpPr>
            <a:xfrm>
              <a:off x="5703030" y="2654473"/>
              <a:ext cx="6356448" cy="3693319"/>
              <a:chOff x="5703030" y="2654473"/>
              <a:chExt cx="6356448" cy="369331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B5E0E9-551D-8A4B-B168-223F85D1F365}"/>
                  </a:ext>
                </a:extLst>
              </p:cNvPr>
              <p:cNvSpPr txBox="1"/>
              <p:nvPr/>
            </p:nvSpPr>
            <p:spPr>
              <a:xfrm>
                <a:off x="10022388" y="3343577"/>
                <a:ext cx="1373518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Process 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305A93-7B99-B84F-A8BF-847E0D3F38F1}"/>
                  </a:ext>
                </a:extLst>
              </p:cNvPr>
              <p:cNvSpPr txBox="1"/>
              <p:nvPr/>
            </p:nvSpPr>
            <p:spPr>
              <a:xfrm>
                <a:off x="10020446" y="4655021"/>
                <a:ext cx="1356333" cy="4616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Process 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5E9108-0E63-C147-B0F1-2E820B099726}"/>
                  </a:ext>
                </a:extLst>
              </p:cNvPr>
              <p:cNvSpPr txBox="1"/>
              <p:nvPr/>
            </p:nvSpPr>
            <p:spPr>
              <a:xfrm>
                <a:off x="10022388" y="3999299"/>
                <a:ext cx="1373518" cy="46166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Process 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A671B9-AAFE-644B-BF91-B8324AD411D6}"/>
                  </a:ext>
                </a:extLst>
              </p:cNvPr>
              <p:cNvSpPr txBox="1"/>
              <p:nvPr/>
            </p:nvSpPr>
            <p:spPr>
              <a:xfrm>
                <a:off x="5703030" y="2654473"/>
                <a:ext cx="3317639" cy="2462213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Workflow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Setting up run and its parameters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Step 1</a:t>
                </a:r>
              </a:p>
              <a:p>
                <a:pPr algn="ctr"/>
                <a:r>
                  <a:rPr lang="en-US" dirty="0"/>
                  <a:t>Step 2</a:t>
                </a:r>
              </a:p>
              <a:p>
                <a:pPr algn="ctr"/>
                <a:r>
                  <a:rPr lang="en-US" dirty="0"/>
                  <a:t>Step 3</a:t>
                </a:r>
              </a:p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45881F-AC7F-784D-98B5-D517579A5ECF}"/>
                  </a:ext>
                </a:extLst>
              </p:cNvPr>
              <p:cNvSpPr/>
              <p:nvPr/>
            </p:nvSpPr>
            <p:spPr>
              <a:xfrm>
                <a:off x="5703030" y="5424462"/>
                <a:ext cx="635644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Mix &amp; match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More legible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Code doesn’t have to be maintained at several different places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0393B-3967-0242-B6EB-1A24C350C61A}"/>
                </a:ext>
              </a:extLst>
            </p:cNvPr>
            <p:cNvSpPr txBox="1"/>
            <p:nvPr/>
          </p:nvSpPr>
          <p:spPr>
            <a:xfrm>
              <a:off x="9965068" y="2657783"/>
              <a:ext cx="14879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Modules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1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4AF944-C3F6-2A4F-B494-153CC02641C7}"/>
              </a:ext>
            </a:extLst>
          </p:cNvPr>
          <p:cNvGrpSpPr/>
          <p:nvPr/>
        </p:nvGrpSpPr>
        <p:grpSpPr>
          <a:xfrm>
            <a:off x="267871" y="829567"/>
            <a:ext cx="3594100" cy="4073359"/>
            <a:chOff x="267871" y="744223"/>
            <a:chExt cx="3594100" cy="40733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E5F3F9-C61F-AD41-A28A-E943F246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871" y="1146685"/>
              <a:ext cx="3594100" cy="36708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2A4EFA-A861-E34D-BE28-49FCBBDD1A52}"/>
                </a:ext>
              </a:extLst>
            </p:cNvPr>
            <p:cNvSpPr txBox="1"/>
            <p:nvPr/>
          </p:nvSpPr>
          <p:spPr>
            <a:xfrm>
              <a:off x="1645960" y="744223"/>
              <a:ext cx="837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DC174C-EB19-EE43-9B32-779E6F2E65DA}"/>
              </a:ext>
            </a:extLst>
          </p:cNvPr>
          <p:cNvGrpSpPr/>
          <p:nvPr/>
        </p:nvGrpSpPr>
        <p:grpSpPr>
          <a:xfrm>
            <a:off x="2615462" y="1252046"/>
            <a:ext cx="5059565" cy="5393562"/>
            <a:chOff x="2615462" y="1252046"/>
            <a:chExt cx="5059565" cy="53935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7DA7C9-CF08-C743-BD1C-8E836CCF0372}"/>
                </a:ext>
              </a:extLst>
            </p:cNvPr>
            <p:cNvSpPr txBox="1"/>
            <p:nvPr/>
          </p:nvSpPr>
          <p:spPr>
            <a:xfrm>
              <a:off x="4506928" y="1252046"/>
              <a:ext cx="1276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Trim Galore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6E84B-5DAD-3F4E-AF87-A2B17CE29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462" y="1654508"/>
              <a:ext cx="5059565" cy="49911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B611FF-0783-DC44-906B-0A73D67C86D1}"/>
              </a:ext>
            </a:extLst>
          </p:cNvPr>
          <p:cNvGrpSpPr/>
          <p:nvPr/>
        </p:nvGrpSpPr>
        <p:grpSpPr>
          <a:xfrm>
            <a:off x="5762256" y="1786862"/>
            <a:ext cx="6304489" cy="4649232"/>
            <a:chOff x="5762256" y="2091662"/>
            <a:chExt cx="6304489" cy="46492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126051-F22A-1D49-B2EB-F0DD12F1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256" y="2460994"/>
              <a:ext cx="6304489" cy="4279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4EEC98-7FB2-E44E-B082-821BBCBF244A}"/>
                </a:ext>
              </a:extLst>
            </p:cNvPr>
            <p:cNvSpPr txBox="1"/>
            <p:nvPr/>
          </p:nvSpPr>
          <p:spPr>
            <a:xfrm>
              <a:off x="8496981" y="2091662"/>
              <a:ext cx="835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HISAT2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-77771"/>
            <a:ext cx="7415240" cy="1325563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/>
              <a:t>Example RNA-</a:t>
            </a:r>
            <a:r>
              <a:rPr lang="en-US" sz="2800" b="1" dirty="0" err="1"/>
              <a:t>seq</a:t>
            </a:r>
            <a:r>
              <a:rPr lang="en-US" sz="2800" b="1" dirty="0"/>
              <a:t>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857640-68DF-4F44-84C4-49AC05D9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22" y="371388"/>
            <a:ext cx="1653956" cy="329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842A38-7800-1A4D-8CDC-BA622DFA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03" y="909119"/>
            <a:ext cx="7229957" cy="585181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C090E4F-4509-734F-84D1-A18224579391}"/>
              </a:ext>
            </a:extLst>
          </p:cNvPr>
          <p:cNvGrpSpPr/>
          <p:nvPr/>
        </p:nvGrpSpPr>
        <p:grpSpPr>
          <a:xfrm>
            <a:off x="6071616" y="183659"/>
            <a:ext cx="5206372" cy="4034774"/>
            <a:chOff x="6071616" y="171467"/>
            <a:chExt cx="5206372" cy="40347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40CFCA-4A0A-CE4E-8DED-DBEFD4EE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0373" y="171467"/>
              <a:ext cx="2107615" cy="2152650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0B626CB-75AD-C242-82FD-4332236DB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616" y="1227143"/>
              <a:ext cx="3011424" cy="29790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9A78B-3407-214A-9E41-E31C89719409}"/>
              </a:ext>
            </a:extLst>
          </p:cNvPr>
          <p:cNvGrpSpPr/>
          <p:nvPr/>
        </p:nvGrpSpPr>
        <p:grpSpPr>
          <a:xfrm>
            <a:off x="6370400" y="2403412"/>
            <a:ext cx="4907588" cy="2402933"/>
            <a:chOff x="6370400" y="2403412"/>
            <a:chExt cx="4907588" cy="240293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274B89-0CB5-C34A-A068-98E555B6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2093" y="2403412"/>
              <a:ext cx="2435895" cy="2402933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0C9E8B-0704-8B46-BC8E-1C01A6F33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400" y="3535680"/>
              <a:ext cx="2334688" cy="972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C80BEF-4A7B-0242-A3E7-25000184646B}"/>
              </a:ext>
            </a:extLst>
          </p:cNvPr>
          <p:cNvGrpSpPr/>
          <p:nvPr/>
        </p:nvGrpSpPr>
        <p:grpSpPr>
          <a:xfrm>
            <a:off x="6943447" y="4834508"/>
            <a:ext cx="4334541" cy="1926423"/>
            <a:chOff x="6943447" y="4834508"/>
            <a:chExt cx="4334541" cy="192642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E4EF44-B6A5-7047-828C-16AFC8CC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1764" y="4862671"/>
              <a:ext cx="2796224" cy="189826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A41C19-EDE1-F549-82A9-A9C352E0FCFA}"/>
                </a:ext>
              </a:extLst>
            </p:cNvPr>
            <p:cNvCxnSpPr>
              <a:cxnSpLocks/>
            </p:cNvCxnSpPr>
            <p:nvPr/>
          </p:nvCxnSpPr>
          <p:spPr>
            <a:xfrm>
              <a:off x="6943447" y="4834508"/>
              <a:ext cx="1456841" cy="9587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7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Single tool pipelines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FAD65F-DDD1-0C48-85D5-AB3A185CBA48}"/>
              </a:ext>
            </a:extLst>
          </p:cNvPr>
          <p:cNvGrpSpPr/>
          <p:nvPr/>
        </p:nvGrpSpPr>
        <p:grpSpPr>
          <a:xfrm>
            <a:off x="685170" y="3758236"/>
            <a:ext cx="2252540" cy="759733"/>
            <a:chOff x="556777" y="3636814"/>
            <a:chExt cx="2252540" cy="7597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8BDF25-EB77-B04A-BE62-4964C7301F98}"/>
                </a:ext>
              </a:extLst>
            </p:cNvPr>
            <p:cNvSpPr/>
            <p:nvPr/>
          </p:nvSpPr>
          <p:spPr>
            <a:xfrm>
              <a:off x="982663" y="4027215"/>
              <a:ext cx="1400768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</a:t>
              </a:r>
              <a:r>
                <a:rPr lang="en-US" dirty="0"/>
                <a:t> Screen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642DE2-DFDE-7248-BD98-0E8B178FEA78}"/>
                </a:ext>
              </a:extLst>
            </p:cNvPr>
            <p:cNvSpPr txBox="1"/>
            <p:nvPr/>
          </p:nvSpPr>
          <p:spPr>
            <a:xfrm>
              <a:off x="556777" y="3636814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nf_fastq_screen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690D85-C8C7-3441-A04B-D82CFA035D0D}"/>
              </a:ext>
            </a:extLst>
          </p:cNvPr>
          <p:cNvGrpSpPr/>
          <p:nvPr/>
        </p:nvGrpSpPr>
        <p:grpSpPr>
          <a:xfrm>
            <a:off x="3461062" y="3091394"/>
            <a:ext cx="2114681" cy="759733"/>
            <a:chOff x="2543611" y="3636814"/>
            <a:chExt cx="2114681" cy="7597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8AE265-895A-9441-9D9C-8722285B3CA6}"/>
                </a:ext>
              </a:extLst>
            </p:cNvPr>
            <p:cNvSpPr/>
            <p:nvPr/>
          </p:nvSpPr>
          <p:spPr>
            <a:xfrm>
              <a:off x="2962636" y="4027215"/>
              <a:ext cx="1276632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Trim Galore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40A49-971E-574F-9E27-BC772D5D0F2F}"/>
                </a:ext>
              </a:extLst>
            </p:cNvPr>
            <p:cNvSpPr txBox="1"/>
            <p:nvPr/>
          </p:nvSpPr>
          <p:spPr>
            <a:xfrm>
              <a:off x="2543611" y="3636814"/>
              <a:ext cx="2114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nf_trim_galore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978C31-7DA2-CD47-A84B-93C61AE69767}"/>
              </a:ext>
            </a:extLst>
          </p:cNvPr>
          <p:cNvGrpSpPr/>
          <p:nvPr/>
        </p:nvGrpSpPr>
        <p:grpSpPr>
          <a:xfrm>
            <a:off x="6314318" y="4261065"/>
            <a:ext cx="1563248" cy="759733"/>
            <a:chOff x="6286552" y="3636814"/>
            <a:chExt cx="1563248" cy="7597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E31A47-1EC5-F44E-9218-3E02BE72A270}"/>
                </a:ext>
              </a:extLst>
            </p:cNvPr>
            <p:cNvSpPr/>
            <p:nvPr/>
          </p:nvSpPr>
          <p:spPr>
            <a:xfrm>
              <a:off x="6602344" y="4027215"/>
              <a:ext cx="931665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484CC0-C78F-BF4E-A2B8-7CF4A62E708F}"/>
                </a:ext>
              </a:extLst>
            </p:cNvPr>
            <p:cNvSpPr txBox="1"/>
            <p:nvPr/>
          </p:nvSpPr>
          <p:spPr>
            <a:xfrm>
              <a:off x="6286552" y="3636814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nf_bismark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04FCDD-8313-1444-85E1-837EF0F8C217}"/>
              </a:ext>
            </a:extLst>
          </p:cNvPr>
          <p:cNvGrpSpPr/>
          <p:nvPr/>
        </p:nvGrpSpPr>
        <p:grpSpPr>
          <a:xfrm>
            <a:off x="6383343" y="3091448"/>
            <a:ext cx="1425390" cy="760208"/>
            <a:chOff x="4724052" y="3636814"/>
            <a:chExt cx="1425390" cy="7602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7D6C5A-C1A2-5341-AEBF-03777E2E4071}"/>
                </a:ext>
              </a:extLst>
            </p:cNvPr>
            <p:cNvSpPr/>
            <p:nvPr/>
          </p:nvSpPr>
          <p:spPr>
            <a:xfrm>
              <a:off x="5019133" y="4027690"/>
              <a:ext cx="835037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HISAT2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E50E9-2992-EF4C-B82E-653F83B76184}"/>
                </a:ext>
              </a:extLst>
            </p:cNvPr>
            <p:cNvSpPr txBox="1"/>
            <p:nvPr/>
          </p:nvSpPr>
          <p:spPr>
            <a:xfrm>
              <a:off x="4724052" y="3636814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nf_hisat2</a:t>
              </a:r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0396A2-C36B-C24F-A6B7-13DF22B0384B}"/>
              </a:ext>
            </a:extLst>
          </p:cNvPr>
          <p:cNvGrpSpPr/>
          <p:nvPr/>
        </p:nvGrpSpPr>
        <p:grpSpPr>
          <a:xfrm>
            <a:off x="6314414" y="1922305"/>
            <a:ext cx="1563248" cy="759733"/>
            <a:chOff x="7799666" y="3636814"/>
            <a:chExt cx="1563248" cy="7597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845EAA-F24B-494A-B687-FBB0B8D8817A}"/>
                </a:ext>
              </a:extLst>
            </p:cNvPr>
            <p:cNvSpPr/>
            <p:nvPr/>
          </p:nvSpPr>
          <p:spPr>
            <a:xfrm>
              <a:off x="8102056" y="4027215"/>
              <a:ext cx="958468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Bowtie2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5FB46A-1C73-464C-8947-94A8DF34FC35}"/>
                </a:ext>
              </a:extLst>
            </p:cNvPr>
            <p:cNvSpPr txBox="1"/>
            <p:nvPr/>
          </p:nvSpPr>
          <p:spPr>
            <a:xfrm>
              <a:off x="7799666" y="3636814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nf_bowtie2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FAECA0-FCC2-6443-96D8-2990773F1A76}"/>
              </a:ext>
            </a:extLst>
          </p:cNvPr>
          <p:cNvGrpSpPr/>
          <p:nvPr/>
        </p:nvGrpSpPr>
        <p:grpSpPr>
          <a:xfrm>
            <a:off x="1098745" y="2424552"/>
            <a:ext cx="1425390" cy="759733"/>
            <a:chOff x="527796" y="1690688"/>
            <a:chExt cx="1425390" cy="7597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C9F2D0-2277-5F46-BE16-1AE2606E13AD}"/>
                </a:ext>
              </a:extLst>
            </p:cNvPr>
            <p:cNvSpPr txBox="1"/>
            <p:nvPr/>
          </p:nvSpPr>
          <p:spPr>
            <a:xfrm>
              <a:off x="527796" y="1690688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nf_fastqc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1AFD49-C6B3-D441-B548-8EF2F74A6180}"/>
                </a:ext>
              </a:extLst>
            </p:cNvPr>
            <p:cNvSpPr/>
            <p:nvPr/>
          </p:nvSpPr>
          <p:spPr>
            <a:xfrm>
              <a:off x="821530" y="2081089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914308-3637-1245-8F05-46274EF9F317}"/>
              </a:ext>
            </a:extLst>
          </p:cNvPr>
          <p:cNvGrpSpPr/>
          <p:nvPr/>
        </p:nvGrpSpPr>
        <p:grpSpPr>
          <a:xfrm>
            <a:off x="9027760" y="3112463"/>
            <a:ext cx="1701107" cy="759733"/>
            <a:chOff x="2543611" y="3636814"/>
            <a:chExt cx="1701107" cy="75973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16E488-C28C-1A4D-BFD3-6D1FEF864DE6}"/>
                </a:ext>
              </a:extLst>
            </p:cNvPr>
            <p:cNvSpPr/>
            <p:nvPr/>
          </p:nvSpPr>
          <p:spPr>
            <a:xfrm>
              <a:off x="2919707" y="4027215"/>
              <a:ext cx="948914" cy="369332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SNPsplit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5A3534-CD18-9146-AE0F-232985C6512B}"/>
                </a:ext>
              </a:extLst>
            </p:cNvPr>
            <p:cNvSpPr txBox="1"/>
            <p:nvPr/>
          </p:nvSpPr>
          <p:spPr>
            <a:xfrm>
              <a:off x="2543611" y="363681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nf_snpsplit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1F7848-5182-9842-ABBB-AF70706F6C78}"/>
              </a:ext>
            </a:extLst>
          </p:cNvPr>
          <p:cNvGrpSpPr/>
          <p:nvPr/>
        </p:nvGrpSpPr>
        <p:grpSpPr>
          <a:xfrm>
            <a:off x="9165618" y="1953327"/>
            <a:ext cx="1425390" cy="759733"/>
            <a:chOff x="2543611" y="3636814"/>
            <a:chExt cx="1425390" cy="7597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A09C2F-932B-9D4A-AD03-CF94C4E9FA65}"/>
                </a:ext>
              </a:extLst>
            </p:cNvPr>
            <p:cNvSpPr/>
            <p:nvPr/>
          </p:nvSpPr>
          <p:spPr>
            <a:xfrm>
              <a:off x="2761620" y="4027215"/>
              <a:ext cx="989373" cy="369332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UmiBam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7E6902-EC56-7C41-9BC7-17E1A8D614F0}"/>
                </a:ext>
              </a:extLst>
            </p:cNvPr>
            <p:cNvSpPr txBox="1"/>
            <p:nvPr/>
          </p:nvSpPr>
          <p:spPr>
            <a:xfrm>
              <a:off x="2543611" y="3636814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nf_umibam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52BD66-107E-5A44-A47D-5E25A636102F}"/>
              </a:ext>
            </a:extLst>
          </p:cNvPr>
          <p:cNvGrpSpPr/>
          <p:nvPr/>
        </p:nvGrpSpPr>
        <p:grpSpPr>
          <a:xfrm>
            <a:off x="8476327" y="4271599"/>
            <a:ext cx="2803973" cy="759733"/>
            <a:chOff x="2543611" y="3636814"/>
            <a:chExt cx="2803973" cy="75973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5BC748-B01D-7641-BD7B-F8FB537A831A}"/>
                </a:ext>
              </a:extLst>
            </p:cNvPr>
            <p:cNvSpPr/>
            <p:nvPr/>
          </p:nvSpPr>
          <p:spPr>
            <a:xfrm>
              <a:off x="3070037" y="4027215"/>
              <a:ext cx="1751120" cy="369332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reStrainingOrder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BB9FBB-DC36-FF46-B8A6-A03E595D755C}"/>
                </a:ext>
              </a:extLst>
            </p:cNvPr>
            <p:cNvSpPr txBox="1"/>
            <p:nvPr/>
          </p:nvSpPr>
          <p:spPr>
            <a:xfrm>
              <a:off x="2543611" y="3636814"/>
              <a:ext cx="280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nf_restrainingorder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766C3C2-B8AB-C241-BC1F-5B2ABE8E5104}"/>
              </a:ext>
            </a:extLst>
          </p:cNvPr>
          <p:cNvSpPr txBox="1"/>
          <p:nvPr/>
        </p:nvSpPr>
        <p:spPr>
          <a:xfrm>
            <a:off x="10710847" y="45770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A49C-D07F-5C40-AA42-94030532D901}"/>
              </a:ext>
            </a:extLst>
          </p:cNvPr>
          <p:cNvSpPr txBox="1"/>
          <p:nvPr/>
        </p:nvSpPr>
        <p:spPr>
          <a:xfrm>
            <a:off x="10316337" y="34271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6130E-69D1-FB4D-9046-18F455CA200C}"/>
              </a:ext>
            </a:extLst>
          </p:cNvPr>
          <p:cNvSpPr txBox="1"/>
          <p:nvPr/>
        </p:nvSpPr>
        <p:spPr>
          <a:xfrm>
            <a:off x="10193865" y="6314607"/>
            <a:ext cx="1486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267517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ent Arrow 16">
            <a:extLst>
              <a:ext uri="{FF2B5EF4-FFF2-40B4-BE49-F238E27FC236}">
                <a16:creationId xmlns:a16="http://schemas.microsoft.com/office/drawing/2014/main" id="{1F214297-94CB-674E-9BC6-2A0C7EA03714}"/>
              </a:ext>
            </a:extLst>
          </p:cNvPr>
          <p:cNvSpPr/>
          <p:nvPr/>
        </p:nvSpPr>
        <p:spPr>
          <a:xfrm rot="10800000">
            <a:off x="5640061" y="3055317"/>
            <a:ext cx="376168" cy="212038"/>
          </a:xfrm>
          <a:prstGeom prst="bentArrow">
            <a:avLst>
              <a:gd name="adj1" fmla="val 23403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Multi-process pipelines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3DE3F4-7420-6E49-97F3-30D118C6282C}"/>
              </a:ext>
            </a:extLst>
          </p:cNvPr>
          <p:cNvSpPr/>
          <p:nvPr/>
        </p:nvSpPr>
        <p:spPr>
          <a:xfrm>
            <a:off x="4454832" y="2424284"/>
            <a:ext cx="837922" cy="369332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DF25-EB77-B04A-BE62-4964C7301F98}"/>
              </a:ext>
            </a:extLst>
          </p:cNvPr>
          <p:cNvSpPr/>
          <p:nvPr/>
        </p:nvSpPr>
        <p:spPr>
          <a:xfrm>
            <a:off x="3891986" y="3016321"/>
            <a:ext cx="1400768" cy="369332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/>
              <a:t>FastQ</a:t>
            </a:r>
            <a:r>
              <a:rPr lang="en-US" dirty="0"/>
              <a:t> Screen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E8412-AFFC-6743-B1BA-7ACCDD7AA10B}"/>
              </a:ext>
            </a:extLst>
          </p:cNvPr>
          <p:cNvSpPr/>
          <p:nvPr/>
        </p:nvSpPr>
        <p:spPr>
          <a:xfrm>
            <a:off x="5524833" y="5384468"/>
            <a:ext cx="965329" cy="369332"/>
          </a:xfrm>
          <a:prstGeom prst="rect">
            <a:avLst/>
          </a:prstGeom>
        </p:spPr>
        <p:style>
          <a:lnRef idx="0">
            <a:schemeClr val="accent3"/>
          </a:lnRef>
          <a:fillRef idx="1001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8AE265-895A-9441-9D9C-8722285B3CA6}"/>
              </a:ext>
            </a:extLst>
          </p:cNvPr>
          <p:cNvSpPr/>
          <p:nvPr/>
        </p:nvSpPr>
        <p:spPr>
          <a:xfrm>
            <a:off x="5369181" y="3608358"/>
            <a:ext cx="12766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Trim Galore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7D6C5A-C1A2-5341-AEBF-03777E2E4071}"/>
              </a:ext>
            </a:extLst>
          </p:cNvPr>
          <p:cNvSpPr/>
          <p:nvPr/>
        </p:nvSpPr>
        <p:spPr>
          <a:xfrm>
            <a:off x="5589979" y="4792432"/>
            <a:ext cx="835037" cy="369332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HISAT2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31A47-1EC5-F44E-9218-3E02BE72A270}"/>
              </a:ext>
            </a:extLst>
          </p:cNvPr>
          <p:cNvSpPr/>
          <p:nvPr/>
        </p:nvSpPr>
        <p:spPr>
          <a:xfrm>
            <a:off x="4433133" y="4200395"/>
            <a:ext cx="837922" cy="369332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3A71BAAC-3D80-D447-8357-17C30C866FA6}"/>
              </a:ext>
            </a:extLst>
          </p:cNvPr>
          <p:cNvSpPr/>
          <p:nvPr/>
        </p:nvSpPr>
        <p:spPr>
          <a:xfrm rot="10800000">
            <a:off x="5640061" y="2449009"/>
            <a:ext cx="376168" cy="212038"/>
          </a:xfrm>
          <a:prstGeom prst="bentArrow">
            <a:avLst>
              <a:gd name="adj1" fmla="val 23403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D05A13-A804-3943-8557-0E06D1B9F341}"/>
              </a:ext>
            </a:extLst>
          </p:cNvPr>
          <p:cNvSpPr/>
          <p:nvPr/>
        </p:nvSpPr>
        <p:spPr>
          <a:xfrm>
            <a:off x="5925312" y="2376560"/>
            <a:ext cx="182880" cy="1128030"/>
          </a:xfrm>
          <a:prstGeom prst="downArrow">
            <a:avLst>
              <a:gd name="adj1" fmla="val 53186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EB6A8E6B-68FE-B249-9F49-A3792E3D7D8F}"/>
              </a:ext>
            </a:extLst>
          </p:cNvPr>
          <p:cNvSpPr/>
          <p:nvPr/>
        </p:nvSpPr>
        <p:spPr>
          <a:xfrm rot="10800000">
            <a:off x="5640061" y="4233365"/>
            <a:ext cx="376168" cy="212038"/>
          </a:xfrm>
          <a:prstGeom prst="bentArrow">
            <a:avLst>
              <a:gd name="adj1" fmla="val 23403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BB17293-274A-3648-ABDE-7450A68E3237}"/>
              </a:ext>
            </a:extLst>
          </p:cNvPr>
          <p:cNvSpPr/>
          <p:nvPr/>
        </p:nvSpPr>
        <p:spPr>
          <a:xfrm>
            <a:off x="5925312" y="4058067"/>
            <a:ext cx="178252" cy="623011"/>
          </a:xfrm>
          <a:prstGeom prst="downArrow">
            <a:avLst>
              <a:gd name="adj1" fmla="val 53186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881EF04-C690-E742-A1B7-E216B0F281E1}"/>
              </a:ext>
            </a:extLst>
          </p:cNvPr>
          <p:cNvSpPr/>
          <p:nvPr/>
        </p:nvSpPr>
        <p:spPr>
          <a:xfrm>
            <a:off x="5925313" y="5237629"/>
            <a:ext cx="178252" cy="79221"/>
          </a:xfrm>
          <a:prstGeom prst="downArrow">
            <a:avLst>
              <a:gd name="adj1" fmla="val 53186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C98332-0F91-E147-8292-FA31F0329E2B}"/>
              </a:ext>
            </a:extLst>
          </p:cNvPr>
          <p:cNvSpPr/>
          <p:nvPr/>
        </p:nvSpPr>
        <p:spPr>
          <a:xfrm>
            <a:off x="7453102" y="2424284"/>
            <a:ext cx="160011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Sequencing QC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0A4444-7E6A-0E45-92D9-D0FF354A13ED}"/>
              </a:ext>
            </a:extLst>
          </p:cNvPr>
          <p:cNvSpPr/>
          <p:nvPr/>
        </p:nvSpPr>
        <p:spPr>
          <a:xfrm>
            <a:off x="7453102" y="3016321"/>
            <a:ext cx="2110065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Multi-species screen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9F3763-CC8A-1948-B4A3-95B5C21FFB89}"/>
              </a:ext>
            </a:extLst>
          </p:cNvPr>
          <p:cNvSpPr/>
          <p:nvPr/>
        </p:nvSpPr>
        <p:spPr>
          <a:xfrm>
            <a:off x="7453102" y="3608358"/>
            <a:ext cx="2587247" cy="369332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Adapter/quality trimming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D6ACBF-857E-0F42-8D29-2D68E44D792E}"/>
              </a:ext>
            </a:extLst>
          </p:cNvPr>
          <p:cNvSpPr/>
          <p:nvPr/>
        </p:nvSpPr>
        <p:spPr>
          <a:xfrm>
            <a:off x="7453102" y="4200395"/>
            <a:ext cx="2063385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QC on trimmed files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56A922-4D52-B442-AE3F-5B1E08607BE5}"/>
              </a:ext>
            </a:extLst>
          </p:cNvPr>
          <p:cNvSpPr/>
          <p:nvPr/>
        </p:nvSpPr>
        <p:spPr>
          <a:xfrm>
            <a:off x="7453102" y="4792432"/>
            <a:ext cx="2537233" cy="369332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Splice-aware alignments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2194E7-FB46-D648-845C-D5237220B0A3}"/>
              </a:ext>
            </a:extLst>
          </p:cNvPr>
          <p:cNvSpPr/>
          <p:nvPr/>
        </p:nvSpPr>
        <p:spPr>
          <a:xfrm>
            <a:off x="7453102" y="5384469"/>
            <a:ext cx="2063385" cy="369332"/>
          </a:xfrm>
          <a:prstGeom prst="rect">
            <a:avLst/>
          </a:prstGeom>
          <a:ln w="1905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Aggregate reporting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1543B-4C4F-C143-B146-6E2B88516231}"/>
              </a:ext>
            </a:extLst>
          </p:cNvPr>
          <p:cNvSpPr txBox="1"/>
          <p:nvPr/>
        </p:nvSpPr>
        <p:spPr>
          <a:xfrm>
            <a:off x="1685376" y="186120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nf_rnaseq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65D96-AC59-EE4C-AAE4-8DED504CA341}"/>
              </a:ext>
            </a:extLst>
          </p:cNvPr>
          <p:cNvSpPr txBox="1"/>
          <p:nvPr/>
        </p:nvSpPr>
        <p:spPr>
          <a:xfrm>
            <a:off x="5356661" y="1861201"/>
            <a:ext cx="131555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FastQ</a:t>
            </a:r>
            <a:r>
              <a:rPr lang="en-US" b="1" dirty="0"/>
              <a:t> file(s)</a:t>
            </a:r>
          </a:p>
        </p:txBody>
      </p:sp>
    </p:spTree>
    <p:extLst>
      <p:ext uri="{BB962C8B-B14F-4D97-AF65-F5344CB8AC3E}">
        <p14:creationId xmlns:p14="http://schemas.microsoft.com/office/powerpoint/2010/main" val="94520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Multi-process pipelines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E074A8-C30E-594D-B815-0062D8B8F943}"/>
              </a:ext>
            </a:extLst>
          </p:cNvPr>
          <p:cNvGrpSpPr/>
          <p:nvPr/>
        </p:nvGrpSpPr>
        <p:grpSpPr>
          <a:xfrm>
            <a:off x="373303" y="2455208"/>
            <a:ext cx="1563248" cy="3140234"/>
            <a:chOff x="2044191" y="3325893"/>
            <a:chExt cx="1563248" cy="31402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55300C-8F5B-0246-8EC8-E6F09CE4DD0B}"/>
                </a:ext>
              </a:extLst>
            </p:cNvPr>
            <p:cNvGrpSpPr/>
            <p:nvPr/>
          </p:nvGrpSpPr>
          <p:grpSpPr>
            <a:xfrm>
              <a:off x="2125431" y="3694985"/>
              <a:ext cx="1400768" cy="2771142"/>
              <a:chOff x="4568515" y="2982658"/>
              <a:chExt cx="1400768" cy="277114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53DE3F4-7420-6E49-97F3-30D118C6282C}"/>
                  </a:ext>
                </a:extLst>
              </p:cNvPr>
              <p:cNvSpPr/>
              <p:nvPr/>
            </p:nvSpPr>
            <p:spPr>
              <a:xfrm>
                <a:off x="4849938" y="2982658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8BDF25-EB77-B04A-BE62-4964C7301F98}"/>
                  </a:ext>
                </a:extLst>
              </p:cNvPr>
              <p:cNvSpPr/>
              <p:nvPr/>
            </p:nvSpPr>
            <p:spPr>
              <a:xfrm>
                <a:off x="4568515" y="3463020"/>
                <a:ext cx="1400768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</a:t>
                </a:r>
                <a:r>
                  <a:rPr lang="en-US" dirty="0"/>
                  <a:t> Screen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FE8412-AFFC-6743-B1BA-7ACCDD7AA10B}"/>
                  </a:ext>
                </a:extLst>
              </p:cNvPr>
              <p:cNvSpPr/>
              <p:nvPr/>
            </p:nvSpPr>
            <p:spPr>
              <a:xfrm>
                <a:off x="4786235" y="5384468"/>
                <a:ext cx="965329" cy="36933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1001">
                <a:schemeClr val="dk2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MultiQC</a:t>
                </a: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8AE265-895A-9441-9D9C-8722285B3CA6}"/>
                  </a:ext>
                </a:extLst>
              </p:cNvPr>
              <p:cNvSpPr/>
              <p:nvPr/>
            </p:nvSpPr>
            <p:spPr>
              <a:xfrm>
                <a:off x="4630583" y="3943382"/>
                <a:ext cx="1276632" cy="36933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Trim Galore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7D6C5A-C1A2-5341-AEBF-03777E2E4071}"/>
                  </a:ext>
                </a:extLst>
              </p:cNvPr>
              <p:cNvSpPr/>
              <p:nvPr/>
            </p:nvSpPr>
            <p:spPr>
              <a:xfrm>
                <a:off x="4789665" y="4904106"/>
                <a:ext cx="958468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Bowtie2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E31A47-1EC5-F44E-9218-3E02BE72A270}"/>
                  </a:ext>
                </a:extLst>
              </p:cNvPr>
              <p:cNvSpPr/>
              <p:nvPr/>
            </p:nvSpPr>
            <p:spPr>
              <a:xfrm>
                <a:off x="4849938" y="4423744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61543B-4C4F-C143-B146-6E2B88516231}"/>
                </a:ext>
              </a:extLst>
            </p:cNvPr>
            <p:cNvSpPr txBox="1"/>
            <p:nvPr/>
          </p:nvSpPr>
          <p:spPr>
            <a:xfrm>
              <a:off x="2044191" y="3325893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nf_chipseq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6D1125-F09D-5B48-8584-DE1F7722814F}"/>
              </a:ext>
            </a:extLst>
          </p:cNvPr>
          <p:cNvGrpSpPr/>
          <p:nvPr/>
        </p:nvGrpSpPr>
        <p:grpSpPr>
          <a:xfrm>
            <a:off x="427921" y="630959"/>
            <a:ext cx="1400768" cy="1219026"/>
            <a:chOff x="7255771" y="2581114"/>
            <a:chExt cx="1400768" cy="12190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0292DF-BE68-314E-BA2D-954D03790A93}"/>
                </a:ext>
              </a:extLst>
            </p:cNvPr>
            <p:cNvSpPr/>
            <p:nvPr/>
          </p:nvSpPr>
          <p:spPr>
            <a:xfrm>
              <a:off x="7537194" y="2950446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21291B-3151-E246-86DA-ADDDB0B5749C}"/>
                </a:ext>
              </a:extLst>
            </p:cNvPr>
            <p:cNvSpPr/>
            <p:nvPr/>
          </p:nvSpPr>
          <p:spPr>
            <a:xfrm>
              <a:off x="7255771" y="3430808"/>
              <a:ext cx="1400768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</a:t>
              </a:r>
              <a:r>
                <a:rPr lang="en-US" dirty="0"/>
                <a:t> Screen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04CD40-6795-3C4A-A73F-5B65A474447B}"/>
                </a:ext>
              </a:extLst>
            </p:cNvPr>
            <p:cNvSpPr txBox="1"/>
            <p:nvPr/>
          </p:nvSpPr>
          <p:spPr>
            <a:xfrm>
              <a:off x="7519176" y="2581114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nf_qc</a:t>
              </a:r>
              <a:endParaRPr lang="en-US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0C3A17C-51E8-7742-8092-491580379EC4}"/>
              </a:ext>
            </a:extLst>
          </p:cNvPr>
          <p:cNvGrpSpPr/>
          <p:nvPr/>
        </p:nvGrpSpPr>
        <p:grpSpPr>
          <a:xfrm>
            <a:off x="2642004" y="1612217"/>
            <a:ext cx="2742225" cy="4889069"/>
            <a:chOff x="2324504" y="1561417"/>
            <a:chExt cx="2742225" cy="488906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B7F8DF7-60F8-B441-8A49-781548642413}"/>
                </a:ext>
              </a:extLst>
            </p:cNvPr>
            <p:cNvGrpSpPr/>
            <p:nvPr/>
          </p:nvGrpSpPr>
          <p:grpSpPr>
            <a:xfrm>
              <a:off x="2324504" y="1561417"/>
              <a:ext cx="2528256" cy="4889069"/>
              <a:chOff x="3897973" y="1605889"/>
              <a:chExt cx="2528256" cy="488906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5A8181-42F8-E34B-838B-F976F002B466}"/>
                  </a:ext>
                </a:extLst>
              </p:cNvPr>
              <p:cNvSpPr txBox="1"/>
              <p:nvPr/>
            </p:nvSpPr>
            <p:spPr>
              <a:xfrm>
                <a:off x="3897973" y="1605889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  <a:sym typeface="Wingdings" pitchFamily="2" charset="2"/>
                  </a:rPr>
                  <a:t>nf_bisulfite_WGBS</a:t>
                </a:r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893C189-B642-DE48-8CAC-07DECB0D98FA}"/>
                  </a:ext>
                </a:extLst>
              </p:cNvPr>
              <p:cNvSpPr/>
              <p:nvPr/>
            </p:nvSpPr>
            <p:spPr>
              <a:xfrm>
                <a:off x="4743140" y="1996406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FC54D4D-282B-3F41-8C08-0A0223910D6C}"/>
                  </a:ext>
                </a:extLst>
              </p:cNvPr>
              <p:cNvSpPr/>
              <p:nvPr/>
            </p:nvSpPr>
            <p:spPr>
              <a:xfrm>
                <a:off x="4461717" y="2914010"/>
                <a:ext cx="1400768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</a:t>
                </a:r>
                <a:r>
                  <a:rPr lang="en-US" dirty="0"/>
                  <a:t> Screen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CDF6526-2743-7B4F-8447-E58931820EFC}"/>
                  </a:ext>
                </a:extLst>
              </p:cNvPr>
              <p:cNvSpPr/>
              <p:nvPr/>
            </p:nvSpPr>
            <p:spPr>
              <a:xfrm>
                <a:off x="4679437" y="6125626"/>
                <a:ext cx="965329" cy="36933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1001">
                <a:schemeClr val="dk2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MultiQC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BA36F17-0558-144C-82CE-7F9EFD410085}"/>
                  </a:ext>
                </a:extLst>
              </p:cNvPr>
              <p:cNvSpPr/>
              <p:nvPr/>
            </p:nvSpPr>
            <p:spPr>
              <a:xfrm>
                <a:off x="4523785" y="2455208"/>
                <a:ext cx="1276632" cy="36933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Trim Galore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863E746-1027-4E47-A2A5-25AFBB5574D0}"/>
                  </a:ext>
                </a:extLst>
              </p:cNvPr>
              <p:cNvSpPr/>
              <p:nvPr/>
            </p:nvSpPr>
            <p:spPr>
              <a:xfrm>
                <a:off x="4696269" y="3831614"/>
                <a:ext cx="931665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C184AF5-A3E4-5948-8123-D8F072F32A88}"/>
                  </a:ext>
                </a:extLst>
              </p:cNvPr>
              <p:cNvSpPr/>
              <p:nvPr/>
            </p:nvSpPr>
            <p:spPr>
              <a:xfrm>
                <a:off x="4743140" y="3372812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C247915-B4A3-D241-8320-A6E51943B546}"/>
                  </a:ext>
                </a:extLst>
              </p:cNvPr>
              <p:cNvSpPr/>
              <p:nvPr/>
            </p:nvSpPr>
            <p:spPr>
              <a:xfrm>
                <a:off x="4368454" y="4290416"/>
                <a:ext cx="1587294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</a:t>
                </a:r>
                <a:r>
                  <a:rPr lang="en-US" dirty="0" err="1"/>
                  <a:t>dedup</a:t>
                </a:r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14FF3A-7BC4-B642-AA57-F4BE373E1E72}"/>
                  </a:ext>
                </a:extLst>
              </p:cNvPr>
              <p:cNvSpPr/>
              <p:nvPr/>
            </p:nvSpPr>
            <p:spPr>
              <a:xfrm>
                <a:off x="4143938" y="4749218"/>
                <a:ext cx="2036327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</a:t>
                </a:r>
                <a:r>
                  <a:rPr lang="en-US" dirty="0" err="1"/>
                  <a:t>methXtract</a:t>
                </a:r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DD6C4E0-3410-AD4B-81EF-5F295FF08EFE}"/>
                  </a:ext>
                </a:extLst>
              </p:cNvPr>
              <p:cNvSpPr/>
              <p:nvPr/>
            </p:nvSpPr>
            <p:spPr>
              <a:xfrm>
                <a:off x="4328283" y="5208020"/>
                <a:ext cx="1667636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reports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B3EB7DA-9283-EC44-BDF7-9331A43A7D8F}"/>
                  </a:ext>
                </a:extLst>
              </p:cNvPr>
              <p:cNvSpPr/>
              <p:nvPr/>
            </p:nvSpPr>
            <p:spPr>
              <a:xfrm>
                <a:off x="4231622" y="5666822"/>
                <a:ext cx="1860959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summary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80C8D04-B42B-3044-879B-FF2F5FB17E8D}"/>
                </a:ext>
              </a:extLst>
            </p:cNvPr>
            <p:cNvSpPr txBox="1"/>
            <p:nvPr/>
          </p:nvSpPr>
          <p:spPr>
            <a:xfrm>
              <a:off x="4289016" y="2918234"/>
              <a:ext cx="77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--bisulfite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1BDC81C-668F-D044-90F6-CC612D5C04E7}"/>
              </a:ext>
            </a:extLst>
          </p:cNvPr>
          <p:cNvGrpSpPr/>
          <p:nvPr/>
        </p:nvGrpSpPr>
        <p:grpSpPr>
          <a:xfrm>
            <a:off x="8752581" y="1606471"/>
            <a:ext cx="2742225" cy="4433245"/>
            <a:chOff x="9037881" y="1558651"/>
            <a:chExt cx="2742225" cy="443324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06894D9-321E-314D-954C-CA9EE3B1B1B8}"/>
                </a:ext>
              </a:extLst>
            </p:cNvPr>
            <p:cNvGrpSpPr/>
            <p:nvPr/>
          </p:nvGrpSpPr>
          <p:grpSpPr>
            <a:xfrm>
              <a:off x="9037881" y="1558651"/>
              <a:ext cx="2528256" cy="4433245"/>
              <a:chOff x="3897973" y="1605889"/>
              <a:chExt cx="2528256" cy="443324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3FF715-8FA8-B746-B7F6-585E97D98BCD}"/>
                  </a:ext>
                </a:extLst>
              </p:cNvPr>
              <p:cNvSpPr txBox="1"/>
              <p:nvPr/>
            </p:nvSpPr>
            <p:spPr>
              <a:xfrm>
                <a:off x="3897973" y="1605889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  <a:sym typeface="Wingdings" pitchFamily="2" charset="2"/>
                  </a:rPr>
                  <a:t>nf_bisulfite_RRBS</a:t>
                </a:r>
                <a:endParaRPr lang="en-US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4D40B6-43CD-B540-BD28-5470A4469845}"/>
                  </a:ext>
                </a:extLst>
              </p:cNvPr>
              <p:cNvSpPr/>
              <p:nvPr/>
            </p:nvSpPr>
            <p:spPr>
              <a:xfrm>
                <a:off x="4743140" y="1996406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15B2F97-8F90-9A44-9507-EE049F3FA96D}"/>
                  </a:ext>
                </a:extLst>
              </p:cNvPr>
              <p:cNvSpPr/>
              <p:nvPr/>
            </p:nvSpPr>
            <p:spPr>
              <a:xfrm>
                <a:off x="4461717" y="2914756"/>
                <a:ext cx="1400768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</a:t>
                </a:r>
                <a:r>
                  <a:rPr lang="en-US" dirty="0"/>
                  <a:t> Screen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E639815-0CEB-0149-8118-DB5A1303A05A}"/>
                  </a:ext>
                </a:extLst>
              </p:cNvPr>
              <p:cNvSpPr/>
              <p:nvPr/>
            </p:nvSpPr>
            <p:spPr>
              <a:xfrm>
                <a:off x="4679437" y="5669802"/>
                <a:ext cx="965329" cy="36933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1001">
                <a:schemeClr val="dk2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MultiQC</a:t>
                </a: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2938656-E402-9042-B67C-725A904C04CA}"/>
                  </a:ext>
                </a:extLst>
              </p:cNvPr>
              <p:cNvSpPr/>
              <p:nvPr/>
            </p:nvSpPr>
            <p:spPr>
              <a:xfrm>
                <a:off x="4523785" y="2455581"/>
                <a:ext cx="1276632" cy="36933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Trim Galore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DC275DC-1A89-F647-B74B-875032DAAF2F}"/>
                  </a:ext>
                </a:extLst>
              </p:cNvPr>
              <p:cNvSpPr/>
              <p:nvPr/>
            </p:nvSpPr>
            <p:spPr>
              <a:xfrm>
                <a:off x="4696269" y="3833106"/>
                <a:ext cx="931665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0522B1D-54D3-C14D-BCC7-E3F44220FF77}"/>
                  </a:ext>
                </a:extLst>
              </p:cNvPr>
              <p:cNvSpPr/>
              <p:nvPr/>
            </p:nvSpPr>
            <p:spPr>
              <a:xfrm>
                <a:off x="4743140" y="3373931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6FD7C18-CCE6-3040-B7D8-97E649432F3E}"/>
                  </a:ext>
                </a:extLst>
              </p:cNvPr>
              <p:cNvSpPr/>
              <p:nvPr/>
            </p:nvSpPr>
            <p:spPr>
              <a:xfrm>
                <a:off x="4143938" y="4292280"/>
                <a:ext cx="2036327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</a:t>
                </a:r>
                <a:r>
                  <a:rPr lang="en-US" dirty="0" err="1"/>
                  <a:t>methXtract</a:t>
                </a:r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9D5FB19-8E43-9D48-86E2-0B4E760F390F}"/>
                  </a:ext>
                </a:extLst>
              </p:cNvPr>
              <p:cNvSpPr/>
              <p:nvPr/>
            </p:nvSpPr>
            <p:spPr>
              <a:xfrm>
                <a:off x="4328283" y="4751454"/>
                <a:ext cx="1667636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reports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B468B5B-074F-A64D-A5ED-4E6B2F42451B}"/>
                  </a:ext>
                </a:extLst>
              </p:cNvPr>
              <p:cNvSpPr/>
              <p:nvPr/>
            </p:nvSpPr>
            <p:spPr>
              <a:xfrm>
                <a:off x="4231622" y="5210628"/>
                <a:ext cx="1860959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summary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A618C2-8A18-BD4B-BF89-8B6161199E5C}"/>
                </a:ext>
              </a:extLst>
            </p:cNvPr>
            <p:cNvSpPr txBox="1"/>
            <p:nvPr/>
          </p:nvSpPr>
          <p:spPr>
            <a:xfrm>
              <a:off x="11002393" y="2909865"/>
              <a:ext cx="77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--bisulfite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EAB6DBD-0E4A-D345-BC1B-0D375D099E3D}"/>
              </a:ext>
            </a:extLst>
          </p:cNvPr>
          <p:cNvGrpSpPr/>
          <p:nvPr/>
        </p:nvGrpSpPr>
        <p:grpSpPr>
          <a:xfrm>
            <a:off x="5598319" y="1609451"/>
            <a:ext cx="2742225" cy="4889069"/>
            <a:chOff x="5280819" y="1558651"/>
            <a:chExt cx="2742225" cy="488906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53CFAB5-C38E-5C44-A948-3FF35AA20CE1}"/>
                </a:ext>
              </a:extLst>
            </p:cNvPr>
            <p:cNvGrpSpPr/>
            <p:nvPr/>
          </p:nvGrpSpPr>
          <p:grpSpPr>
            <a:xfrm>
              <a:off x="5280819" y="1558651"/>
              <a:ext cx="2528256" cy="4889069"/>
              <a:chOff x="3897973" y="1605889"/>
              <a:chExt cx="2528256" cy="488906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2CA716B-A82C-0B47-9510-F64B527127C0}"/>
                  </a:ext>
                </a:extLst>
              </p:cNvPr>
              <p:cNvSpPr txBox="1"/>
              <p:nvPr/>
            </p:nvSpPr>
            <p:spPr>
              <a:xfrm>
                <a:off x="3897973" y="1605889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  <a:sym typeface="Wingdings" pitchFamily="2" charset="2"/>
                  </a:rPr>
                  <a:t>nf_bisulfite_PBAT</a:t>
                </a:r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C79CA6A-05D4-9A46-B1F6-ADAE71EA124F}"/>
                  </a:ext>
                </a:extLst>
              </p:cNvPr>
              <p:cNvSpPr/>
              <p:nvPr/>
            </p:nvSpPr>
            <p:spPr>
              <a:xfrm>
                <a:off x="4743140" y="1996406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A38CA59-2422-CE40-8BF3-BE35E5F134B5}"/>
                  </a:ext>
                </a:extLst>
              </p:cNvPr>
              <p:cNvSpPr/>
              <p:nvPr/>
            </p:nvSpPr>
            <p:spPr>
              <a:xfrm>
                <a:off x="4461717" y="2914010"/>
                <a:ext cx="1400768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</a:t>
                </a:r>
                <a:r>
                  <a:rPr lang="en-US" dirty="0"/>
                  <a:t> Screen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B77FA73-9390-0647-B95A-BB5B8C440D5B}"/>
                  </a:ext>
                </a:extLst>
              </p:cNvPr>
              <p:cNvSpPr/>
              <p:nvPr/>
            </p:nvSpPr>
            <p:spPr>
              <a:xfrm>
                <a:off x="4679437" y="6125626"/>
                <a:ext cx="965329" cy="36933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1001">
                <a:schemeClr val="dk2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MultiQC</a:t>
                </a:r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B731A71-BCB1-6545-B6BE-EC8C6E679C63}"/>
                  </a:ext>
                </a:extLst>
              </p:cNvPr>
              <p:cNvSpPr/>
              <p:nvPr/>
            </p:nvSpPr>
            <p:spPr>
              <a:xfrm>
                <a:off x="4523785" y="2455208"/>
                <a:ext cx="1276632" cy="36933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Trim Galore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A666B77-A544-E646-9CCB-009935641123}"/>
                  </a:ext>
                </a:extLst>
              </p:cNvPr>
              <p:cNvSpPr/>
              <p:nvPr/>
            </p:nvSpPr>
            <p:spPr>
              <a:xfrm>
                <a:off x="4696269" y="3831614"/>
                <a:ext cx="931665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C59C09B-5A9C-2043-AA06-106F004AB5EB}"/>
                  </a:ext>
                </a:extLst>
              </p:cNvPr>
              <p:cNvSpPr/>
              <p:nvPr/>
            </p:nvSpPr>
            <p:spPr>
              <a:xfrm>
                <a:off x="4743140" y="3372812"/>
                <a:ext cx="837922" cy="36933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FastQC</a:t>
                </a:r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273E9A2-7A8B-7B47-9F1E-83DD8C06BC4B}"/>
                  </a:ext>
                </a:extLst>
              </p:cNvPr>
              <p:cNvSpPr/>
              <p:nvPr/>
            </p:nvSpPr>
            <p:spPr>
              <a:xfrm>
                <a:off x="4368454" y="4290416"/>
                <a:ext cx="1587294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</a:t>
                </a:r>
                <a:r>
                  <a:rPr lang="en-US" dirty="0" err="1"/>
                  <a:t>dedup</a:t>
                </a:r>
                <a:endParaRPr lang="en-US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B02E946-B45F-124D-97BA-29B8D8C41E97}"/>
                  </a:ext>
                </a:extLst>
              </p:cNvPr>
              <p:cNvSpPr/>
              <p:nvPr/>
            </p:nvSpPr>
            <p:spPr>
              <a:xfrm>
                <a:off x="4143938" y="4749218"/>
                <a:ext cx="2036327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</a:t>
                </a:r>
                <a:r>
                  <a:rPr lang="en-US" dirty="0" err="1"/>
                  <a:t>methXtract</a:t>
                </a: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D4D4FCE-86B0-7F40-A506-7CE516B801D6}"/>
                  </a:ext>
                </a:extLst>
              </p:cNvPr>
              <p:cNvSpPr/>
              <p:nvPr/>
            </p:nvSpPr>
            <p:spPr>
              <a:xfrm>
                <a:off x="4328283" y="5208020"/>
                <a:ext cx="1667636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reports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310A84A-FF3C-7F42-A3FB-7343710099BB}"/>
                  </a:ext>
                </a:extLst>
              </p:cNvPr>
              <p:cNvSpPr/>
              <p:nvPr/>
            </p:nvSpPr>
            <p:spPr>
              <a:xfrm>
                <a:off x="4231622" y="5666822"/>
                <a:ext cx="1860959" cy="369332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 err="1"/>
                  <a:t>Bismark</a:t>
                </a:r>
                <a:r>
                  <a:rPr lang="en-US" dirty="0"/>
                  <a:t> summary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E946A2-874A-1943-9867-CAECAB914881}"/>
                </a:ext>
              </a:extLst>
            </p:cNvPr>
            <p:cNvSpPr txBox="1"/>
            <p:nvPr/>
          </p:nvSpPr>
          <p:spPr>
            <a:xfrm>
              <a:off x="7245331" y="2918234"/>
              <a:ext cx="77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--bisulfite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BA0E43-296B-CE4D-8480-B7CD6FF67901}"/>
                </a:ext>
              </a:extLst>
            </p:cNvPr>
            <p:cNvSpPr txBox="1"/>
            <p:nvPr/>
          </p:nvSpPr>
          <p:spPr>
            <a:xfrm>
              <a:off x="7183263" y="238181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--clip_R1</a:t>
              </a:r>
            </a:p>
            <a:p>
              <a:r>
                <a:rPr lang="en-US" sz="1200" dirty="0"/>
                <a:t>(--clip_R2)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B17B1D9-52BB-1F4B-83F8-626DE1C406B7}"/>
                </a:ext>
              </a:extLst>
            </p:cNvPr>
            <p:cNvSpPr txBox="1"/>
            <p:nvPr/>
          </p:nvSpPr>
          <p:spPr>
            <a:xfrm>
              <a:off x="7010780" y="3823327"/>
              <a:ext cx="5615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</a:t>
              </a:r>
              <a:r>
                <a:rPr lang="en-US" sz="1200" dirty="0" err="1"/>
                <a:t>pbat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92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50" y="57550"/>
            <a:ext cx="522648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specialised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pipelines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947D0C-FFC2-6C49-A619-7F6CA06FEEAC}"/>
              </a:ext>
            </a:extLst>
          </p:cNvPr>
          <p:cNvGrpSpPr/>
          <p:nvPr/>
        </p:nvGrpSpPr>
        <p:grpSpPr>
          <a:xfrm>
            <a:off x="4061419" y="1351351"/>
            <a:ext cx="3116623" cy="5347871"/>
            <a:chOff x="4061419" y="1351351"/>
            <a:chExt cx="3116623" cy="534787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92D158-C544-9B4E-948D-9BE4937DB08A}"/>
                </a:ext>
              </a:extLst>
            </p:cNvPr>
            <p:cNvSpPr txBox="1"/>
            <p:nvPr/>
          </p:nvSpPr>
          <p:spPr>
            <a:xfrm>
              <a:off x="4061419" y="135135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nf_bisulfite_scNMT</a:t>
              </a:r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D76AB87-363D-DF47-9941-5EF3471C5551}"/>
                </a:ext>
              </a:extLst>
            </p:cNvPr>
            <p:cNvSpPr/>
            <p:nvPr/>
          </p:nvSpPr>
          <p:spPr>
            <a:xfrm>
              <a:off x="4975515" y="1741868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EFB9D8B-1D5F-2C49-BEB6-D8F92112C5D4}"/>
                </a:ext>
              </a:extLst>
            </p:cNvPr>
            <p:cNvSpPr/>
            <p:nvPr/>
          </p:nvSpPr>
          <p:spPr>
            <a:xfrm>
              <a:off x="4694092" y="2659472"/>
              <a:ext cx="1400768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</a:t>
              </a:r>
              <a:r>
                <a:rPr lang="en-US" dirty="0"/>
                <a:t> Screen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A7EEF8-3054-0B4B-822D-B0B4157AAE25}"/>
                </a:ext>
              </a:extLst>
            </p:cNvPr>
            <p:cNvSpPr/>
            <p:nvPr/>
          </p:nvSpPr>
          <p:spPr>
            <a:xfrm>
              <a:off x="4911812" y="6329890"/>
              <a:ext cx="965329" cy="3693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1001">
              <a:schemeClr val="dk2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MultiQC</a:t>
              </a:r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D3DD80A-3E8C-6A43-9DA4-80544730F15C}"/>
                </a:ext>
              </a:extLst>
            </p:cNvPr>
            <p:cNvSpPr/>
            <p:nvPr/>
          </p:nvSpPr>
          <p:spPr>
            <a:xfrm>
              <a:off x="4756160" y="2200670"/>
              <a:ext cx="1276632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Trim Galore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6492D7E-7A15-604F-955B-05038171EF5B}"/>
                </a:ext>
              </a:extLst>
            </p:cNvPr>
            <p:cNvSpPr/>
            <p:nvPr/>
          </p:nvSpPr>
          <p:spPr>
            <a:xfrm>
              <a:off x="4928644" y="3577076"/>
              <a:ext cx="931665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8C30EC-2884-3B44-BBF3-E59D52BAE244}"/>
                </a:ext>
              </a:extLst>
            </p:cNvPr>
            <p:cNvSpPr/>
            <p:nvPr/>
          </p:nvSpPr>
          <p:spPr>
            <a:xfrm>
              <a:off x="4975515" y="3118274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4E0F36-BA68-D14D-80B4-C9EDBC4F85D2}"/>
                </a:ext>
              </a:extLst>
            </p:cNvPr>
            <p:cNvSpPr/>
            <p:nvPr/>
          </p:nvSpPr>
          <p:spPr>
            <a:xfrm>
              <a:off x="4600829" y="4035878"/>
              <a:ext cx="1587294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</a:t>
              </a:r>
              <a:r>
                <a:rPr lang="en-US" dirty="0" err="1"/>
                <a:t>dedup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DEF680-4C92-FD49-A7F5-8E412160A44A}"/>
                </a:ext>
              </a:extLst>
            </p:cNvPr>
            <p:cNvSpPr/>
            <p:nvPr/>
          </p:nvSpPr>
          <p:spPr>
            <a:xfrm>
              <a:off x="4376313" y="4494680"/>
              <a:ext cx="2036327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</a:t>
              </a:r>
              <a:r>
                <a:rPr lang="en-US" dirty="0" err="1"/>
                <a:t>methXtract</a:t>
              </a:r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D46D092-ACC6-4D41-9644-F48B45D0A509}"/>
                </a:ext>
              </a:extLst>
            </p:cNvPr>
            <p:cNvSpPr/>
            <p:nvPr/>
          </p:nvSpPr>
          <p:spPr>
            <a:xfrm>
              <a:off x="4560658" y="5412284"/>
              <a:ext cx="1667636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reports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1B951D8-B27E-B145-9079-35F27E9F5261}"/>
                </a:ext>
              </a:extLst>
            </p:cNvPr>
            <p:cNvSpPr/>
            <p:nvPr/>
          </p:nvSpPr>
          <p:spPr>
            <a:xfrm>
              <a:off x="4463997" y="5871086"/>
              <a:ext cx="1860959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summary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B8676AA-5801-6247-B41E-EF0A5B9C1389}"/>
                </a:ext>
              </a:extLst>
            </p:cNvPr>
            <p:cNvSpPr txBox="1"/>
            <p:nvPr/>
          </p:nvSpPr>
          <p:spPr>
            <a:xfrm>
              <a:off x="6104889" y="2705637"/>
              <a:ext cx="77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--bisulfite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FA45B9-9F14-9644-826D-F7E508841AAA}"/>
                </a:ext>
              </a:extLst>
            </p:cNvPr>
            <p:cNvSpPr txBox="1"/>
            <p:nvPr/>
          </p:nvSpPr>
          <p:spPr>
            <a:xfrm>
              <a:off x="5845438" y="3633060"/>
              <a:ext cx="1263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</a:t>
              </a:r>
              <a:r>
                <a:rPr lang="en-US" sz="1200" dirty="0" err="1"/>
                <a:t>non_directional</a:t>
              </a:r>
              <a:endParaRPr lang="en-US" sz="12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33A01A-95AE-3F4A-B0EE-52CF6DAC2F5B}"/>
                </a:ext>
              </a:extLst>
            </p:cNvPr>
            <p:cNvSpPr txBox="1"/>
            <p:nvPr/>
          </p:nvSpPr>
          <p:spPr>
            <a:xfrm>
              <a:off x="6056350" y="2151640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--clip_R1</a:t>
              </a:r>
            </a:p>
            <a:p>
              <a:r>
                <a:rPr lang="en-US" sz="1200" dirty="0"/>
                <a:t>(--clip_R2)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A74F66-2230-6247-B677-E34CDA7D4154}"/>
                </a:ext>
              </a:extLst>
            </p:cNvPr>
            <p:cNvSpPr txBox="1"/>
            <p:nvPr/>
          </p:nvSpPr>
          <p:spPr>
            <a:xfrm>
              <a:off x="6412640" y="4560482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--CX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4FBAD63-2569-B34F-A87D-5C6A3B1B2D03}"/>
                </a:ext>
              </a:extLst>
            </p:cNvPr>
            <p:cNvSpPr/>
            <p:nvPr/>
          </p:nvSpPr>
          <p:spPr>
            <a:xfrm>
              <a:off x="4543218" y="4960999"/>
              <a:ext cx="1702517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cov2cyt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E1ED19E-C394-E34E-A412-9AD93B74AA5A}"/>
                </a:ext>
              </a:extLst>
            </p:cNvPr>
            <p:cNvSpPr txBox="1"/>
            <p:nvPr/>
          </p:nvSpPr>
          <p:spPr>
            <a:xfrm>
              <a:off x="6225537" y="5023231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</a:t>
              </a:r>
              <a:r>
                <a:rPr lang="en-US" sz="1200" dirty="0" err="1"/>
                <a:t>NOMe-seq</a:t>
              </a:r>
              <a:endParaRPr lang="en-US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FE8DB3-D056-3245-BF12-8E8E65AD8BC0}"/>
              </a:ext>
            </a:extLst>
          </p:cNvPr>
          <p:cNvGrpSpPr/>
          <p:nvPr/>
        </p:nvGrpSpPr>
        <p:grpSpPr>
          <a:xfrm>
            <a:off x="500384" y="1349033"/>
            <a:ext cx="3216618" cy="4889069"/>
            <a:chOff x="500384" y="1349033"/>
            <a:chExt cx="3216618" cy="48890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1797C3-3D51-8949-A80B-DA472344F16A}"/>
                </a:ext>
              </a:extLst>
            </p:cNvPr>
            <p:cNvSpPr txBox="1"/>
            <p:nvPr/>
          </p:nvSpPr>
          <p:spPr>
            <a:xfrm>
              <a:off x="500384" y="1349033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nf_bisulfite_scBSseq</a:t>
              </a:r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2C843C7-B0AF-1441-BE60-325283224D0D}"/>
                </a:ext>
              </a:extLst>
            </p:cNvPr>
            <p:cNvSpPr/>
            <p:nvPr/>
          </p:nvSpPr>
          <p:spPr>
            <a:xfrm>
              <a:off x="1552338" y="1739550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A8D6B38-91BF-2844-9D7E-E0C956CD6F9E}"/>
                </a:ext>
              </a:extLst>
            </p:cNvPr>
            <p:cNvSpPr/>
            <p:nvPr/>
          </p:nvSpPr>
          <p:spPr>
            <a:xfrm>
              <a:off x="1270915" y="2657154"/>
              <a:ext cx="1400768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</a:t>
              </a:r>
              <a:r>
                <a:rPr lang="en-US" dirty="0"/>
                <a:t> Screen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DA638E-24AF-6048-BC63-97593890B45A}"/>
                </a:ext>
              </a:extLst>
            </p:cNvPr>
            <p:cNvSpPr/>
            <p:nvPr/>
          </p:nvSpPr>
          <p:spPr>
            <a:xfrm>
              <a:off x="1488635" y="5868770"/>
              <a:ext cx="965329" cy="3693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1001">
              <a:schemeClr val="dk2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MultiQC</a:t>
              </a:r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F634CCD-6D9C-FC41-8D45-BC3216B470B7}"/>
                </a:ext>
              </a:extLst>
            </p:cNvPr>
            <p:cNvSpPr/>
            <p:nvPr/>
          </p:nvSpPr>
          <p:spPr>
            <a:xfrm>
              <a:off x="1332983" y="2198352"/>
              <a:ext cx="1276632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Trim Galore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78AFA43-A441-A148-A3B4-8EE247DE57BC}"/>
                </a:ext>
              </a:extLst>
            </p:cNvPr>
            <p:cNvSpPr/>
            <p:nvPr/>
          </p:nvSpPr>
          <p:spPr>
            <a:xfrm>
              <a:off x="1505467" y="3574758"/>
              <a:ext cx="931665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49EB771-D134-F240-87DC-2934F4D181B0}"/>
                </a:ext>
              </a:extLst>
            </p:cNvPr>
            <p:cNvSpPr/>
            <p:nvPr/>
          </p:nvSpPr>
          <p:spPr>
            <a:xfrm>
              <a:off x="1552338" y="3115956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485D470-D4FB-6A44-A3FD-4357CBCD33C1}"/>
                </a:ext>
              </a:extLst>
            </p:cNvPr>
            <p:cNvSpPr/>
            <p:nvPr/>
          </p:nvSpPr>
          <p:spPr>
            <a:xfrm>
              <a:off x="1177652" y="4033560"/>
              <a:ext cx="1587294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</a:t>
              </a:r>
              <a:r>
                <a:rPr lang="en-US" dirty="0" err="1"/>
                <a:t>dedup</a:t>
              </a:r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BD8520D-B4B7-BF46-9354-18A88AD7BC95}"/>
                </a:ext>
              </a:extLst>
            </p:cNvPr>
            <p:cNvSpPr/>
            <p:nvPr/>
          </p:nvSpPr>
          <p:spPr>
            <a:xfrm>
              <a:off x="953136" y="4492362"/>
              <a:ext cx="2036327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</a:t>
              </a:r>
              <a:r>
                <a:rPr lang="en-US" dirty="0" err="1"/>
                <a:t>methXtract</a:t>
              </a:r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4FE4398-FD65-9D4E-A991-45389F8D4086}"/>
                </a:ext>
              </a:extLst>
            </p:cNvPr>
            <p:cNvSpPr/>
            <p:nvPr/>
          </p:nvSpPr>
          <p:spPr>
            <a:xfrm>
              <a:off x="1137481" y="4951164"/>
              <a:ext cx="1667636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reports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793B3B3-662F-244A-B43E-16E43634B7EC}"/>
                </a:ext>
              </a:extLst>
            </p:cNvPr>
            <p:cNvSpPr/>
            <p:nvPr/>
          </p:nvSpPr>
          <p:spPr>
            <a:xfrm>
              <a:off x="1040820" y="5409966"/>
              <a:ext cx="1860959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summary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8C73E8-93FB-A540-BF51-60A2E3BE5375}"/>
                </a:ext>
              </a:extLst>
            </p:cNvPr>
            <p:cNvSpPr txBox="1"/>
            <p:nvPr/>
          </p:nvSpPr>
          <p:spPr>
            <a:xfrm>
              <a:off x="2664502" y="2703320"/>
              <a:ext cx="77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--bisulfite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FEAD1E-6624-3947-9BC8-EDDBA59A704D}"/>
                </a:ext>
              </a:extLst>
            </p:cNvPr>
            <p:cNvSpPr txBox="1"/>
            <p:nvPr/>
          </p:nvSpPr>
          <p:spPr>
            <a:xfrm>
              <a:off x="2453964" y="3620924"/>
              <a:ext cx="1263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</a:t>
              </a:r>
              <a:r>
                <a:rPr lang="en-US" sz="1200" dirty="0" err="1"/>
                <a:t>non_directional</a:t>
              </a:r>
              <a:endParaRPr lang="en-US" sz="12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3A3079D-79B0-8144-838D-A19CA87EDC21}"/>
                </a:ext>
              </a:extLst>
            </p:cNvPr>
            <p:cNvSpPr txBox="1"/>
            <p:nvPr/>
          </p:nvSpPr>
          <p:spPr>
            <a:xfrm>
              <a:off x="2623557" y="215935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--clip_R1</a:t>
              </a:r>
            </a:p>
            <a:p>
              <a:r>
                <a:rPr lang="en-US" sz="1200" dirty="0"/>
                <a:t>(--clip_R2)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4E39CA-C8F3-B44A-8E2A-8D6C0E498D1B}"/>
              </a:ext>
            </a:extLst>
          </p:cNvPr>
          <p:cNvGrpSpPr/>
          <p:nvPr/>
        </p:nvGrpSpPr>
        <p:grpSpPr>
          <a:xfrm>
            <a:off x="7522460" y="902354"/>
            <a:ext cx="4069956" cy="5789209"/>
            <a:chOff x="7499539" y="484128"/>
            <a:chExt cx="4069956" cy="578920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25C5AD3-5013-5344-B555-567910DCCBB1}"/>
                </a:ext>
              </a:extLst>
            </p:cNvPr>
            <p:cNvSpPr txBox="1"/>
            <p:nvPr/>
          </p:nvSpPr>
          <p:spPr>
            <a:xfrm>
              <a:off x="7499539" y="484128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nf_bisulfite_RRBS_clock</a:t>
              </a: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EF18B7A-432B-BF43-920A-F03C521AD590}"/>
                </a:ext>
              </a:extLst>
            </p:cNvPr>
            <p:cNvSpPr/>
            <p:nvPr/>
          </p:nvSpPr>
          <p:spPr>
            <a:xfrm>
              <a:off x="8758281" y="1765404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D88E02A-E313-E845-9F15-ECFB7FBBE454}"/>
                </a:ext>
              </a:extLst>
            </p:cNvPr>
            <p:cNvSpPr/>
            <p:nvPr/>
          </p:nvSpPr>
          <p:spPr>
            <a:xfrm>
              <a:off x="8476858" y="2683008"/>
              <a:ext cx="1400768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</a:t>
              </a:r>
              <a:r>
                <a:rPr lang="en-US" dirty="0"/>
                <a:t> Screen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6630840-F179-6740-A857-2563D6AB9911}"/>
                </a:ext>
              </a:extLst>
            </p:cNvPr>
            <p:cNvSpPr/>
            <p:nvPr/>
          </p:nvSpPr>
          <p:spPr>
            <a:xfrm>
              <a:off x="8694578" y="5904005"/>
              <a:ext cx="965329" cy="3693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1001">
              <a:schemeClr val="dk2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MultiQC</a:t>
              </a: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7F6B3F-A7EE-304C-9220-0E060A8A0BAC}"/>
                </a:ext>
              </a:extLst>
            </p:cNvPr>
            <p:cNvSpPr/>
            <p:nvPr/>
          </p:nvSpPr>
          <p:spPr>
            <a:xfrm>
              <a:off x="8538926" y="2224206"/>
              <a:ext cx="1276632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Trim Galore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FC4C72-4DE2-5645-9351-3849E2444803}"/>
                </a:ext>
              </a:extLst>
            </p:cNvPr>
            <p:cNvSpPr/>
            <p:nvPr/>
          </p:nvSpPr>
          <p:spPr>
            <a:xfrm>
              <a:off x="8711410" y="3600612"/>
              <a:ext cx="931665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FEF0D33-C399-4C4B-B552-D865FB89D011}"/>
                </a:ext>
              </a:extLst>
            </p:cNvPr>
            <p:cNvSpPr/>
            <p:nvPr/>
          </p:nvSpPr>
          <p:spPr>
            <a:xfrm>
              <a:off x="8758281" y="3141810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FC54763-BDCE-D04D-B943-8448F4B71240}"/>
                </a:ext>
              </a:extLst>
            </p:cNvPr>
            <p:cNvSpPr/>
            <p:nvPr/>
          </p:nvSpPr>
          <p:spPr>
            <a:xfrm>
              <a:off x="8682556" y="4059414"/>
              <a:ext cx="989373" cy="369332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UmiBam</a:t>
              </a:r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AD04C4F-65D2-7149-9263-5624804C0C01}"/>
                </a:ext>
              </a:extLst>
            </p:cNvPr>
            <p:cNvSpPr/>
            <p:nvPr/>
          </p:nvSpPr>
          <p:spPr>
            <a:xfrm>
              <a:off x="8159079" y="4518216"/>
              <a:ext cx="2036327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</a:t>
              </a:r>
              <a:r>
                <a:rPr lang="en-US" dirty="0" err="1"/>
                <a:t>methXtract</a:t>
              </a:r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7F322B4-D479-C045-8A5D-0D76C7F2EC2D}"/>
                </a:ext>
              </a:extLst>
            </p:cNvPr>
            <p:cNvSpPr/>
            <p:nvPr/>
          </p:nvSpPr>
          <p:spPr>
            <a:xfrm>
              <a:off x="8343424" y="4986399"/>
              <a:ext cx="1667636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reports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DF489AB-900E-F940-904C-1AD5E6D1CAFF}"/>
                </a:ext>
              </a:extLst>
            </p:cNvPr>
            <p:cNvSpPr/>
            <p:nvPr/>
          </p:nvSpPr>
          <p:spPr>
            <a:xfrm>
              <a:off x="8246763" y="5445201"/>
              <a:ext cx="1860959" cy="36933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Bismark</a:t>
              </a:r>
              <a:r>
                <a:rPr lang="en-US" dirty="0"/>
                <a:t> summary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26799A5-A37F-BF4F-B14A-B69AE02C7F1B}"/>
                </a:ext>
              </a:extLst>
            </p:cNvPr>
            <p:cNvSpPr txBox="1"/>
            <p:nvPr/>
          </p:nvSpPr>
          <p:spPr>
            <a:xfrm>
              <a:off x="9896092" y="2729173"/>
              <a:ext cx="77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--bisulfite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E9D284-33A0-3148-986A-B9B0909EAC62}"/>
                </a:ext>
              </a:extLst>
            </p:cNvPr>
            <p:cNvSpPr txBox="1"/>
            <p:nvPr/>
          </p:nvSpPr>
          <p:spPr>
            <a:xfrm>
              <a:off x="9643075" y="4110271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</a:t>
              </a:r>
              <a:r>
                <a:rPr lang="en-US" sz="1200" dirty="0" err="1"/>
                <a:t>dual_umi</a:t>
              </a:r>
              <a:endParaRPr lang="en-US" sz="12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85A1D4-E229-064F-A080-C41A977107C2}"/>
                </a:ext>
              </a:extLst>
            </p:cNvPr>
            <p:cNvSpPr txBox="1"/>
            <p:nvPr/>
          </p:nvSpPr>
          <p:spPr>
            <a:xfrm>
              <a:off x="9834853" y="2175176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--clip_R1 15</a:t>
              </a:r>
            </a:p>
            <a:p>
              <a:r>
                <a:rPr lang="en-US" sz="1200" dirty="0"/>
                <a:t>--clip_R2 15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54A09D8-90DD-FF47-A4EE-7E406E27667E}"/>
                </a:ext>
              </a:extLst>
            </p:cNvPr>
            <p:cNvSpPr/>
            <p:nvPr/>
          </p:nvSpPr>
          <p:spPr>
            <a:xfrm>
              <a:off x="8758281" y="847798"/>
              <a:ext cx="837922" cy="36933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C25EFE-F7B9-4E40-B050-D148507F7248}"/>
                </a:ext>
              </a:extLst>
            </p:cNvPr>
            <p:cNvSpPr/>
            <p:nvPr/>
          </p:nvSpPr>
          <p:spPr>
            <a:xfrm>
              <a:off x="8538926" y="1306600"/>
              <a:ext cx="1276632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dirty="0"/>
                <a:t>Trim Galore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C4840B4-26CA-CA47-84CA-954F17CC737C}"/>
                </a:ext>
              </a:extLst>
            </p:cNvPr>
            <p:cNvSpPr txBox="1"/>
            <p:nvPr/>
          </p:nvSpPr>
          <p:spPr>
            <a:xfrm>
              <a:off x="9834853" y="1356998"/>
              <a:ext cx="1734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--clock/--</a:t>
              </a:r>
              <a:r>
                <a:rPr lang="en-US" sz="1200" dirty="0" err="1"/>
                <a:t>casio</a:t>
              </a:r>
              <a:r>
                <a:rPr lang="en-US" sz="1200" dirty="0"/>
                <a:t>/--</a:t>
              </a:r>
              <a:r>
                <a:rPr lang="en-US" sz="1200" dirty="0" err="1"/>
                <a:t>breitling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9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Running                    pipelines at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Babraham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DF25-EB77-B04A-BE62-4964C7301F98}"/>
              </a:ext>
            </a:extLst>
          </p:cNvPr>
          <p:cNvSpPr/>
          <p:nvPr/>
        </p:nvSpPr>
        <p:spPr>
          <a:xfrm>
            <a:off x="838200" y="5325115"/>
            <a:ext cx="1400768" cy="369332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/>
              <a:t>FastQ</a:t>
            </a:r>
            <a:r>
              <a:rPr lang="en-US" dirty="0"/>
              <a:t>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42DE2-DFDE-7248-BD98-0E8B178FEA78}"/>
              </a:ext>
            </a:extLst>
          </p:cNvPr>
          <p:cNvSpPr txBox="1"/>
          <p:nvPr/>
        </p:nvSpPr>
        <p:spPr>
          <a:xfrm>
            <a:off x="2321340" y="5336231"/>
            <a:ext cx="831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nf_fastq_screen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--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fastq_screen_args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=“--bisulfite”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fastq.gz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845EAA-F24B-494A-B687-FBB0B8D8817A}"/>
              </a:ext>
            </a:extLst>
          </p:cNvPr>
          <p:cNvSpPr/>
          <p:nvPr/>
        </p:nvSpPr>
        <p:spPr>
          <a:xfrm>
            <a:off x="1059350" y="5978771"/>
            <a:ext cx="958468" cy="369332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Bowtie2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FB46A-1C73-464C-8947-94A8DF34FC35}"/>
              </a:ext>
            </a:extLst>
          </p:cNvPr>
          <p:cNvSpPr txBox="1"/>
          <p:nvPr/>
        </p:nvSpPr>
        <p:spPr>
          <a:xfrm>
            <a:off x="2321340" y="5978771"/>
            <a:ext cx="942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nf_bowtie2 --bowtie2_args=“--score-min L,0,-0.2 -u 50000”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fastq.gz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54B5A4-E59D-8040-96ED-E480503A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6" y="852398"/>
            <a:ext cx="1458834" cy="290811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D704-38AC-4447-BF39-E9D7C61F6ABA}"/>
              </a:ext>
            </a:extLst>
          </p:cNvPr>
          <p:cNvSpPr txBox="1"/>
          <p:nvPr/>
        </p:nvSpPr>
        <p:spPr>
          <a:xfrm>
            <a:off x="838200" y="1854200"/>
            <a:ext cx="891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Pre-configured modules or pipelines with sensible default options. Ease of use is paramount: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43572C-9CC6-8142-9323-93856BFDF3E2}"/>
              </a:ext>
            </a:extLst>
          </p:cNvPr>
          <p:cNvSpPr txBox="1"/>
          <p:nvPr/>
        </p:nvSpPr>
        <p:spPr>
          <a:xfrm>
            <a:off x="838200" y="290620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module load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nextflow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67959C-2EA9-6144-9AC4-B3210FA21329}"/>
              </a:ext>
            </a:extLst>
          </p:cNvPr>
          <p:cNvSpPr txBox="1"/>
          <p:nvPr/>
        </p:nvSpPr>
        <p:spPr>
          <a:xfrm>
            <a:off x="838200" y="3514206"/>
            <a:ext cx="21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Run tool/pipeline: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DF0CF9-F49C-E947-958B-CEA050D6E762}"/>
              </a:ext>
            </a:extLst>
          </p:cNvPr>
          <p:cNvSpPr txBox="1"/>
          <p:nvPr/>
        </p:nvSpPr>
        <p:spPr>
          <a:xfrm>
            <a:off x="838200" y="4036762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nf_bowtie2 --genome GRCh38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fastq.gz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3CD350-2F30-FC46-8BD2-8FD994609D19}"/>
              </a:ext>
            </a:extLst>
          </p:cNvPr>
          <p:cNvSpPr txBox="1"/>
          <p:nvPr/>
        </p:nvSpPr>
        <p:spPr>
          <a:xfrm>
            <a:off x="838200" y="4704952"/>
            <a:ext cx="923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All tools accept additional parameters with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toolname_args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=“…”</a:t>
            </a:r>
            <a:r>
              <a:rPr lang="en-US" sz="1600" dirty="0"/>
              <a:t>. Also works within pipelines.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AE5D2-9EA2-5440-99D9-5A9F120C8D29}"/>
              </a:ext>
            </a:extLst>
          </p:cNvPr>
          <p:cNvSpPr txBox="1"/>
          <p:nvPr/>
        </p:nvSpPr>
        <p:spPr>
          <a:xfrm>
            <a:off x="838200" y="2419477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Load </a:t>
            </a:r>
            <a:r>
              <a:rPr lang="en-US" dirty="0" err="1"/>
              <a:t>Nextflow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5" grpId="0" animBg="1"/>
      <p:bldP spid="30" grpId="0"/>
      <p:bldP spid="42" grpId="0"/>
      <p:bldP spid="43" grpId="0"/>
      <p:bldP spid="44" grpId="0"/>
      <p:bldP spid="4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84" y="368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Running                    pipelines at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Babraham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54B5A4-E59D-8040-96ED-E480503A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518" y="854243"/>
            <a:ext cx="1458834" cy="290811"/>
          </a:xfrm>
          <a:prstGeom prst="rect">
            <a:avLst/>
          </a:prstGeom>
          <a:effectLst/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743572C-9CC6-8142-9323-93856BFDF3E2}"/>
              </a:ext>
            </a:extLst>
          </p:cNvPr>
          <p:cNvSpPr txBox="1"/>
          <p:nvPr/>
        </p:nvSpPr>
        <p:spPr>
          <a:xfrm>
            <a:off x="4332366" y="1660584"/>
            <a:ext cx="80734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Several options can be defined in config files (global &gt; home &gt; </a:t>
            </a:r>
            <a:r>
              <a:rPr lang="en-US" b="1" dirty="0" err="1"/>
              <a:t>wd</a:t>
            </a:r>
            <a:r>
              <a:rPr lang="en-US" b="1" dirty="0"/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/bi/apps/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nextflow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nextflow_pipelines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nextflow.config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/>
              <a:t>Double hyphen options are user defined parameters (</a:t>
            </a:r>
            <a:r>
              <a:rPr lang="en-US" b="1" dirty="0" err="1"/>
              <a:t>params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modules allow/require specific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genome: </a:t>
            </a:r>
            <a:r>
              <a:rPr lang="en-US" b="1" dirty="0">
                <a:latin typeface="Courier" pitchFamily="2" charset="0"/>
              </a:rPr>
              <a:t>--genome &lt;</a:t>
            </a:r>
            <a:r>
              <a:rPr lang="en-US" b="1" dirty="0" err="1">
                <a:latin typeface="Courier" pitchFamily="2" charset="0"/>
              </a:rPr>
              <a:t>genomeBuild</a:t>
            </a:r>
            <a:r>
              <a:rPr lang="en-US" b="1" dirty="0">
                <a:latin typeface="Courier" pitchFamily="2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genomes: </a:t>
            </a:r>
            <a:r>
              <a:rPr lang="en-US" b="1" dirty="0">
                <a:latin typeface="Courier" pitchFamily="2" charset="0"/>
              </a:rPr>
              <a:t>--</a:t>
            </a:r>
            <a:r>
              <a:rPr lang="en-US" b="1" dirty="0" err="1">
                <a:latin typeface="Courier" pitchFamily="2" charset="0"/>
              </a:rPr>
              <a:t>list_genomes</a:t>
            </a:r>
            <a:r>
              <a:rPr lang="en-US" b="1" dirty="0">
                <a:latin typeface="Courier" pitchFamily="2" charset="0"/>
              </a:rPr>
              <a:t> [--verbose]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Default: auto-detect single-end/paired-end. Force single-end: </a:t>
            </a:r>
            <a:r>
              <a:rPr lang="en-US" b="1" dirty="0">
                <a:latin typeface="Courier" pitchFamily="2" charset="0"/>
              </a:rPr>
              <a:t>--</a:t>
            </a:r>
            <a:r>
              <a:rPr lang="en-US" b="1" dirty="0" err="1">
                <a:latin typeface="Courier" pitchFamily="2" charset="0"/>
              </a:rPr>
              <a:t>single_end</a:t>
            </a: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Single hyphen options are </a:t>
            </a:r>
            <a:r>
              <a:rPr lang="en-US" b="1" dirty="0" err="1"/>
              <a:t>Nextflow</a:t>
            </a:r>
            <a:r>
              <a:rPr lang="en-US" b="1" dirty="0"/>
              <a:t>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process is carried out in its own working directory, saving history:</a:t>
            </a:r>
          </a:p>
          <a:p>
            <a:r>
              <a:rPr lang="en-US" dirty="0"/>
              <a:t>allows to </a:t>
            </a:r>
            <a:r>
              <a:rPr lang="en-US" b="1" dirty="0">
                <a:latin typeface="Courier" pitchFamily="2" charset="0"/>
              </a:rPr>
              <a:t>-resume</a:t>
            </a:r>
            <a:r>
              <a:rPr lang="en-US" b="1" dirty="0"/>
              <a:t> </a:t>
            </a:r>
            <a:r>
              <a:rPr lang="en-US" dirty="0"/>
              <a:t>a pipeline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Temporarily change parameters: e.g. </a:t>
            </a:r>
            <a:r>
              <a:rPr lang="en-US" b="1" dirty="0">
                <a:latin typeface="Courier" pitchFamily="2" charset="0"/>
              </a:rPr>
              <a:t>-</a:t>
            </a:r>
            <a:r>
              <a:rPr lang="en-US" b="1" dirty="0" err="1">
                <a:latin typeface="Courier" pitchFamily="2" charset="0"/>
              </a:rPr>
              <a:t>process.executor</a:t>
            </a:r>
            <a:r>
              <a:rPr lang="en-US" b="1" dirty="0">
                <a:latin typeface="Courier" pitchFamily="2" charset="0"/>
              </a:rPr>
              <a:t>=local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Disconnect from terminal session: </a:t>
            </a:r>
            <a:r>
              <a:rPr lang="en-US" b="1" dirty="0">
                <a:latin typeface="Courier" pitchFamily="2" charset="0"/>
              </a:rPr>
              <a:t>-</a:t>
            </a:r>
            <a:r>
              <a:rPr lang="en-US" b="1" dirty="0" err="1">
                <a:latin typeface="Courier" pitchFamily="2" charset="0"/>
              </a:rPr>
              <a:t>bg</a:t>
            </a:r>
            <a:r>
              <a:rPr lang="en-US" b="1" dirty="0">
                <a:latin typeface="Courier" pitchFamily="2" charset="0"/>
              </a:rPr>
              <a:t> (background)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B8DB9-3BC4-334B-9898-322405D5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1" y="1507410"/>
            <a:ext cx="3887866" cy="51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Running                    pipelines at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Babraham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54B5A4-E59D-8040-96ED-E480503A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6" y="852398"/>
            <a:ext cx="1458834" cy="290811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D704-38AC-4447-BF39-E9D7C61F6ABA}"/>
              </a:ext>
            </a:extLst>
          </p:cNvPr>
          <p:cNvSpPr txBox="1"/>
          <p:nvPr/>
        </p:nvSpPr>
        <p:spPr>
          <a:xfrm>
            <a:off x="4097773" y="2686547"/>
            <a:ext cx="72560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steps: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Streamline processes, add cleanup</a:t>
            </a:r>
          </a:p>
          <a:p>
            <a:pPr marL="285750" indent="-285750">
              <a:buFontTx/>
              <a:buChar char="-"/>
            </a:pPr>
            <a:r>
              <a:rPr lang="en-US" dirty="0"/>
              <a:t>Function to add new custom genomes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more pipelines (Hi-C, allele-specific pipelines, </a:t>
            </a:r>
            <a:r>
              <a:rPr lang="en-US" dirty="0" err="1"/>
              <a:t>reStrainingOrder</a:t>
            </a:r>
            <a:r>
              <a:rPr lang="en-US" dirty="0"/>
              <a:t> …)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Integrate new workflows into automated sequencing processing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Your suggestions, requests!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44DE0A-FCFC-E545-AA40-599D15F0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0" y="2394607"/>
            <a:ext cx="3077819" cy="30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5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4A8641-6B80-C049-B20A-32757CB10054}"/>
              </a:ext>
            </a:extLst>
          </p:cNvPr>
          <p:cNvSpPr txBox="1"/>
          <p:nvPr/>
        </p:nvSpPr>
        <p:spPr>
          <a:xfrm>
            <a:off x="5076683" y="575348"/>
            <a:ext cx="1973019" cy="647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000" b="1" dirty="0" err="1">
                <a:solidFill>
                  <a:schemeClr val="bg1"/>
                </a:solidFill>
              </a:rPr>
              <a:t>Headnode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250BD-0731-D046-8974-CB10873D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69" y="1355690"/>
            <a:ext cx="2451412" cy="833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36A485-0D03-6D41-87D3-0B536D0EEE6E}"/>
              </a:ext>
            </a:extLst>
          </p:cNvPr>
          <p:cNvSpPr txBox="1"/>
          <p:nvPr/>
        </p:nvSpPr>
        <p:spPr>
          <a:xfrm>
            <a:off x="1250649" y="3384001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961EBD-7E34-E146-8751-7DD77CE108B6}"/>
              </a:ext>
            </a:extLst>
          </p:cNvPr>
          <p:cNvSpPr txBox="1"/>
          <p:nvPr/>
        </p:nvSpPr>
        <p:spPr>
          <a:xfrm>
            <a:off x="2072779" y="3948702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4031A-5CC8-6D4E-A3DE-CEECC3E48A4D}"/>
              </a:ext>
            </a:extLst>
          </p:cNvPr>
          <p:cNvSpPr txBox="1"/>
          <p:nvPr/>
        </p:nvSpPr>
        <p:spPr>
          <a:xfrm>
            <a:off x="2894909" y="4513403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BEFD5-381E-8B4A-B53A-BFE905050706}"/>
              </a:ext>
            </a:extLst>
          </p:cNvPr>
          <p:cNvSpPr txBox="1"/>
          <p:nvPr/>
        </p:nvSpPr>
        <p:spPr>
          <a:xfrm>
            <a:off x="3717039" y="5078104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6786B-822B-3C4F-922E-F80D12309058}"/>
              </a:ext>
            </a:extLst>
          </p:cNvPr>
          <p:cNvSpPr txBox="1"/>
          <p:nvPr/>
        </p:nvSpPr>
        <p:spPr>
          <a:xfrm>
            <a:off x="4539169" y="5642805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4E3BE-2632-A149-8C93-8CA50CFA1D62}"/>
              </a:ext>
            </a:extLst>
          </p:cNvPr>
          <p:cNvSpPr txBox="1"/>
          <p:nvPr/>
        </p:nvSpPr>
        <p:spPr>
          <a:xfrm>
            <a:off x="5361297" y="6207505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D59336-E5EB-A640-B404-61DB4B2F893D}"/>
              </a:ext>
            </a:extLst>
          </p:cNvPr>
          <p:cNvSpPr txBox="1"/>
          <p:nvPr/>
        </p:nvSpPr>
        <p:spPr>
          <a:xfrm>
            <a:off x="6996725" y="5078104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4F3BD-8B93-7945-8A16-4340AF1D9ABD}"/>
              </a:ext>
            </a:extLst>
          </p:cNvPr>
          <p:cNvSpPr txBox="1"/>
          <p:nvPr/>
        </p:nvSpPr>
        <p:spPr>
          <a:xfrm>
            <a:off x="6179011" y="5642805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BA7B7-1855-944C-A822-2BE60223CDA7}"/>
              </a:ext>
            </a:extLst>
          </p:cNvPr>
          <p:cNvSpPr txBox="1"/>
          <p:nvPr/>
        </p:nvSpPr>
        <p:spPr>
          <a:xfrm>
            <a:off x="7814439" y="4513403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6FD33-BE41-F440-B95D-2F3E386E0023}"/>
              </a:ext>
            </a:extLst>
          </p:cNvPr>
          <p:cNvSpPr txBox="1"/>
          <p:nvPr/>
        </p:nvSpPr>
        <p:spPr>
          <a:xfrm>
            <a:off x="9449866" y="3384001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132A3D-30E1-F047-9C2F-99E2240B177F}"/>
              </a:ext>
            </a:extLst>
          </p:cNvPr>
          <p:cNvCxnSpPr>
            <a:cxnSpLocks/>
          </p:cNvCxnSpPr>
          <p:nvPr/>
        </p:nvCxnSpPr>
        <p:spPr>
          <a:xfrm flipV="1">
            <a:off x="6063193" y="3103557"/>
            <a:ext cx="0" cy="300091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B0F836-7342-854E-AC41-40EC4D48FA8A}"/>
              </a:ext>
            </a:extLst>
          </p:cNvPr>
          <p:cNvSpPr txBox="1"/>
          <p:nvPr/>
        </p:nvSpPr>
        <p:spPr>
          <a:xfrm>
            <a:off x="8632153" y="3948702"/>
            <a:ext cx="140379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compute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120657-7A48-4844-A0D8-6153C3C0556E}"/>
              </a:ext>
            </a:extLst>
          </p:cNvPr>
          <p:cNvCxnSpPr>
            <a:cxnSpLocks/>
          </p:cNvCxnSpPr>
          <p:nvPr/>
        </p:nvCxnSpPr>
        <p:spPr>
          <a:xfrm flipV="1">
            <a:off x="5389873" y="3103558"/>
            <a:ext cx="691112" cy="2436211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2E192B-004D-B741-BD79-804F04C4BF42}"/>
              </a:ext>
            </a:extLst>
          </p:cNvPr>
          <p:cNvCxnSpPr>
            <a:cxnSpLocks/>
          </p:cNvCxnSpPr>
          <p:nvPr/>
        </p:nvCxnSpPr>
        <p:spPr>
          <a:xfrm flipV="1">
            <a:off x="4548064" y="3103557"/>
            <a:ext cx="1525914" cy="1871511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795B1A-8F2C-1648-9B49-AAF776E3C295}"/>
              </a:ext>
            </a:extLst>
          </p:cNvPr>
          <p:cNvCxnSpPr>
            <a:cxnSpLocks/>
          </p:cNvCxnSpPr>
          <p:nvPr/>
        </p:nvCxnSpPr>
        <p:spPr>
          <a:xfrm flipV="1">
            <a:off x="3717039" y="3103558"/>
            <a:ext cx="2363946" cy="1306809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20CF53-7AE2-F440-9C4A-94558284DF24}"/>
              </a:ext>
            </a:extLst>
          </p:cNvPr>
          <p:cNvCxnSpPr>
            <a:cxnSpLocks/>
          </p:cNvCxnSpPr>
          <p:nvPr/>
        </p:nvCxnSpPr>
        <p:spPr>
          <a:xfrm flipV="1">
            <a:off x="2903804" y="3103557"/>
            <a:ext cx="3148605" cy="756439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E67878-E65A-FA43-BEE4-C3A9709C573D}"/>
              </a:ext>
            </a:extLst>
          </p:cNvPr>
          <p:cNvCxnSpPr>
            <a:cxnSpLocks/>
          </p:cNvCxnSpPr>
          <p:nvPr/>
        </p:nvCxnSpPr>
        <p:spPr>
          <a:xfrm flipV="1">
            <a:off x="2083002" y="3103556"/>
            <a:ext cx="4008767" cy="22543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61BC5-7475-CD47-93F7-D79E23964725}"/>
              </a:ext>
            </a:extLst>
          </p:cNvPr>
          <p:cNvCxnSpPr>
            <a:cxnSpLocks/>
          </p:cNvCxnSpPr>
          <p:nvPr/>
        </p:nvCxnSpPr>
        <p:spPr>
          <a:xfrm flipH="1" flipV="1">
            <a:off x="6077482" y="3103559"/>
            <a:ext cx="535458" cy="243621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B350FE-90A3-E84F-BF91-4A9FC46264B4}"/>
              </a:ext>
            </a:extLst>
          </p:cNvPr>
          <p:cNvCxnSpPr>
            <a:cxnSpLocks/>
          </p:cNvCxnSpPr>
          <p:nvPr/>
        </p:nvCxnSpPr>
        <p:spPr>
          <a:xfrm flipH="1" flipV="1">
            <a:off x="6088266" y="3103560"/>
            <a:ext cx="1438274" cy="189706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54CA05-A172-7848-BDE1-E05AB8D61BA3}"/>
              </a:ext>
            </a:extLst>
          </p:cNvPr>
          <p:cNvCxnSpPr>
            <a:cxnSpLocks/>
          </p:cNvCxnSpPr>
          <p:nvPr/>
        </p:nvCxnSpPr>
        <p:spPr>
          <a:xfrm flipH="1" flipV="1">
            <a:off x="6084762" y="3103560"/>
            <a:ext cx="2315756" cy="1321141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105A16-2FCA-A946-9439-826506DF89CA}"/>
              </a:ext>
            </a:extLst>
          </p:cNvPr>
          <p:cNvCxnSpPr>
            <a:cxnSpLocks/>
          </p:cNvCxnSpPr>
          <p:nvPr/>
        </p:nvCxnSpPr>
        <p:spPr>
          <a:xfrm flipH="1" flipV="1">
            <a:off x="6097306" y="3109231"/>
            <a:ext cx="3120926" cy="784459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21FF88A-970D-8D41-8F40-5E798563EF25}"/>
              </a:ext>
            </a:extLst>
          </p:cNvPr>
          <p:cNvCxnSpPr>
            <a:cxnSpLocks/>
          </p:cNvCxnSpPr>
          <p:nvPr/>
        </p:nvCxnSpPr>
        <p:spPr>
          <a:xfrm flipH="1" flipV="1">
            <a:off x="6077770" y="3100616"/>
            <a:ext cx="3891932" cy="214084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7B6DBB1-3135-FE4B-9955-A721AA973483}"/>
              </a:ext>
            </a:extLst>
          </p:cNvPr>
          <p:cNvSpPr txBox="1"/>
          <p:nvPr/>
        </p:nvSpPr>
        <p:spPr>
          <a:xfrm>
            <a:off x="5287701" y="2538257"/>
            <a:ext cx="1519702" cy="522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 file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8B09A1-016F-C944-84D6-8C24927C966B}"/>
              </a:ext>
            </a:extLst>
          </p:cNvPr>
          <p:cNvCxnSpPr/>
          <p:nvPr/>
        </p:nvCxnSpPr>
        <p:spPr>
          <a:xfrm>
            <a:off x="6047552" y="1346192"/>
            <a:ext cx="15640" cy="1106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F318980-81F3-6248-A401-4F45F73C71E4}"/>
              </a:ext>
            </a:extLst>
          </p:cNvPr>
          <p:cNvSpPr txBox="1"/>
          <p:nvPr/>
        </p:nvSpPr>
        <p:spPr>
          <a:xfrm>
            <a:off x="6097306" y="1575192"/>
            <a:ext cx="2026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jobs submitted to</a:t>
            </a:r>
          </a:p>
          <a:p>
            <a:r>
              <a:rPr lang="en-US" dirty="0"/>
              <a:t>compute nodes via: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F1A1180-6351-A246-A09D-BD86E5FBC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435" y="1887902"/>
            <a:ext cx="949594" cy="86057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4D1AD9-C541-AC41-AE5D-B401AEA9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170" y="1187966"/>
            <a:ext cx="1828800" cy="5969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43624B7-C171-0E41-846E-0B794B5A66AF}"/>
              </a:ext>
            </a:extLst>
          </p:cNvPr>
          <p:cNvSpPr txBox="1"/>
          <p:nvPr/>
        </p:nvSpPr>
        <p:spPr>
          <a:xfrm>
            <a:off x="10325833" y="1316038"/>
            <a:ext cx="154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(Rocks cluster)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CD79FB-E32F-D144-970A-85C34F37C069}"/>
              </a:ext>
            </a:extLst>
          </p:cNvPr>
          <p:cNvSpPr txBox="1"/>
          <p:nvPr/>
        </p:nvSpPr>
        <p:spPr>
          <a:xfrm>
            <a:off x="10334641" y="2300830"/>
            <a:ext cx="154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(Stone cluster)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11068C-A946-4845-8FF1-3C2E3C28AADB}"/>
              </a:ext>
            </a:extLst>
          </p:cNvPr>
          <p:cNvSpPr txBox="1"/>
          <p:nvPr/>
        </p:nvSpPr>
        <p:spPr>
          <a:xfrm>
            <a:off x="345158" y="657180"/>
            <a:ext cx="4431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Previous mode of operation:</a:t>
            </a:r>
          </a:p>
        </p:txBody>
      </p:sp>
    </p:spTree>
    <p:extLst>
      <p:ext uri="{BB962C8B-B14F-4D97-AF65-F5344CB8AC3E}">
        <p14:creationId xmlns:p14="http://schemas.microsoft.com/office/powerpoint/2010/main" val="357985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647" y="398430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Getting help and further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A22D4-F08F-654D-937B-DB501F74543D}"/>
              </a:ext>
            </a:extLst>
          </p:cNvPr>
          <p:cNvSpPr txBox="1"/>
          <p:nvPr/>
        </p:nvSpPr>
        <p:spPr>
          <a:xfrm>
            <a:off x="2182585" y="5618160"/>
            <a:ext cx="888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Come and see us                                      or e-mail: </a:t>
            </a:r>
            <a:r>
              <a:rPr lang="en-US" dirty="0">
                <a:hlinkClick r:id="rId3"/>
              </a:rPr>
              <a:t>babraham.bioinformatics@babraham.ac.uk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788EA9-EDED-0D40-ACF9-6AAFB32954EF}"/>
              </a:ext>
            </a:extLst>
          </p:cNvPr>
          <p:cNvGrpSpPr/>
          <p:nvPr/>
        </p:nvGrpSpPr>
        <p:grpSpPr>
          <a:xfrm>
            <a:off x="3802119" y="4404974"/>
            <a:ext cx="4528623" cy="389843"/>
            <a:chOff x="3802119" y="3650906"/>
            <a:chExt cx="4528623" cy="38984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A54B5A4-E59D-8040-96ED-E480503A4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119" y="3650906"/>
              <a:ext cx="1812274" cy="361267"/>
            </a:xfrm>
            <a:prstGeom prst="rect">
              <a:avLst/>
            </a:prstGeom>
            <a:effectLst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C35DD7-D9DD-A34A-8F95-8E7EB8B3F882}"/>
                </a:ext>
              </a:extLst>
            </p:cNvPr>
            <p:cNvSpPr/>
            <p:nvPr/>
          </p:nvSpPr>
          <p:spPr>
            <a:xfrm>
              <a:off x="5755422" y="3671417"/>
              <a:ext cx="2575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hlinkClick r:id="rId5"/>
                </a:rPr>
                <a:t>https://www.nextflow.io/</a:t>
              </a:r>
              <a:endParaRPr lang="en-US" dirty="0"/>
            </a:p>
          </p:txBody>
        </p:sp>
      </p:grpSp>
      <p:pic>
        <p:nvPicPr>
          <p:cNvPr id="14" name="Picture 2" descr="C:\Users\andrewss\Desktop\bioinformatics_logo_small.png">
            <a:extLst>
              <a:ext uri="{FF2B5EF4-FFF2-40B4-BE49-F238E27FC236}">
                <a16:creationId xmlns:a16="http://schemas.microsoft.com/office/drawing/2014/main" id="{2202C254-C643-904F-A8F1-A4DED9A5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09" y="5506535"/>
            <a:ext cx="1667046" cy="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070BAA-B07F-2A4E-9C7F-A2EAD958BADC}"/>
              </a:ext>
            </a:extLst>
          </p:cNvPr>
          <p:cNvSpPr/>
          <p:nvPr/>
        </p:nvSpPr>
        <p:spPr>
          <a:xfrm>
            <a:off x="5755422" y="3355135"/>
            <a:ext cx="4881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https://github.com/s-andrews/nextflow_pipelines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60CAE-757B-C84D-9EE3-73067AEB946D}"/>
              </a:ext>
            </a:extLst>
          </p:cNvPr>
          <p:cNvSpPr txBox="1"/>
          <p:nvPr/>
        </p:nvSpPr>
        <p:spPr>
          <a:xfrm>
            <a:off x="5755422" y="1983872"/>
            <a:ext cx="3970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Documentation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further details on individual pipelines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Bug reports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requests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15E67-96AF-EB42-9513-EF6792E1F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444463"/>
            <a:ext cx="5302260" cy="3202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42EC1-8198-314A-AC35-F75AE52D9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548" y="1758388"/>
            <a:ext cx="1651295" cy="165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17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Not enough time to develop your own pipeline?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Need inspiration?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1D53E8-E36D-9A47-8F8C-C0D0C2F2B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399" y="1407769"/>
            <a:ext cx="4720627" cy="28070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62510-B7FF-A14E-8CEB-6A3529CF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4533899"/>
            <a:ext cx="3615541" cy="2146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7BAAD-0C92-DC44-B3AA-AB385D4D6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51" y="1690688"/>
            <a:ext cx="6017976" cy="49899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51751D-A128-6645-99AA-31FC2A0CAB6C}"/>
              </a:ext>
            </a:extLst>
          </p:cNvPr>
          <p:cNvSpPr/>
          <p:nvPr/>
        </p:nvSpPr>
        <p:spPr>
          <a:xfrm>
            <a:off x="10213691" y="1321356"/>
            <a:ext cx="172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https://nf-co.re/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4A8641-6B80-C049-B20A-32757CB10054}"/>
              </a:ext>
            </a:extLst>
          </p:cNvPr>
          <p:cNvSpPr txBox="1"/>
          <p:nvPr/>
        </p:nvSpPr>
        <p:spPr>
          <a:xfrm>
            <a:off x="5076683" y="575348"/>
            <a:ext cx="1973019" cy="647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000" b="1" dirty="0" err="1">
                <a:solidFill>
                  <a:schemeClr val="bg1"/>
                </a:solidFill>
              </a:rPr>
              <a:t>Headnode</a:t>
            </a:r>
            <a:endParaRPr lang="en-US" sz="3000" b="1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2A97DA6-D525-B34E-BBA4-3D0E70B5EA91}"/>
              </a:ext>
            </a:extLst>
          </p:cNvPr>
          <p:cNvGrpSpPr/>
          <p:nvPr/>
        </p:nvGrpSpPr>
        <p:grpSpPr>
          <a:xfrm>
            <a:off x="1250649" y="3384001"/>
            <a:ext cx="9603010" cy="3285169"/>
            <a:chOff x="1250649" y="3384001"/>
            <a:chExt cx="9603010" cy="32851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36A485-0D03-6D41-87D3-0B536D0EEE6E}"/>
                </a:ext>
              </a:extLst>
            </p:cNvPr>
            <p:cNvSpPr txBox="1"/>
            <p:nvPr/>
          </p:nvSpPr>
          <p:spPr>
            <a:xfrm>
              <a:off x="1250649" y="3384001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961EBD-7E34-E146-8751-7DD77CE108B6}"/>
                </a:ext>
              </a:extLst>
            </p:cNvPr>
            <p:cNvSpPr txBox="1"/>
            <p:nvPr/>
          </p:nvSpPr>
          <p:spPr>
            <a:xfrm>
              <a:off x="2072779" y="3948702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D4031A-5CC8-6D4E-A3DE-CEECC3E48A4D}"/>
                </a:ext>
              </a:extLst>
            </p:cNvPr>
            <p:cNvSpPr txBox="1"/>
            <p:nvPr/>
          </p:nvSpPr>
          <p:spPr>
            <a:xfrm>
              <a:off x="2894909" y="4513403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9BEFD5-381E-8B4A-B53A-BFE905050706}"/>
                </a:ext>
              </a:extLst>
            </p:cNvPr>
            <p:cNvSpPr txBox="1"/>
            <p:nvPr/>
          </p:nvSpPr>
          <p:spPr>
            <a:xfrm>
              <a:off x="3717039" y="5078104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D6786B-822B-3C4F-922E-F80D12309058}"/>
                </a:ext>
              </a:extLst>
            </p:cNvPr>
            <p:cNvSpPr txBox="1"/>
            <p:nvPr/>
          </p:nvSpPr>
          <p:spPr>
            <a:xfrm>
              <a:off x="4539169" y="5642805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B4E3BE-2632-A149-8C93-8CA50CFA1D62}"/>
                </a:ext>
              </a:extLst>
            </p:cNvPr>
            <p:cNvSpPr txBox="1"/>
            <p:nvPr/>
          </p:nvSpPr>
          <p:spPr>
            <a:xfrm>
              <a:off x="5361297" y="6207505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D59336-E5EB-A640-B404-61DB4B2F893D}"/>
                </a:ext>
              </a:extLst>
            </p:cNvPr>
            <p:cNvSpPr txBox="1"/>
            <p:nvPr/>
          </p:nvSpPr>
          <p:spPr>
            <a:xfrm>
              <a:off x="6996725" y="5078104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04F3BD-8B93-7945-8A16-4340AF1D9ABD}"/>
                </a:ext>
              </a:extLst>
            </p:cNvPr>
            <p:cNvSpPr txBox="1"/>
            <p:nvPr/>
          </p:nvSpPr>
          <p:spPr>
            <a:xfrm>
              <a:off x="6179011" y="5642805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0BA7B7-1855-944C-A822-2BE60223CDA7}"/>
                </a:ext>
              </a:extLst>
            </p:cNvPr>
            <p:cNvSpPr txBox="1"/>
            <p:nvPr/>
          </p:nvSpPr>
          <p:spPr>
            <a:xfrm>
              <a:off x="7814439" y="4513403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26FD33-BE41-F440-B95D-2F3E386E0023}"/>
                </a:ext>
              </a:extLst>
            </p:cNvPr>
            <p:cNvSpPr txBox="1"/>
            <p:nvPr/>
          </p:nvSpPr>
          <p:spPr>
            <a:xfrm>
              <a:off x="9449866" y="3384001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B0F836-7342-854E-AC41-40EC4D48FA8A}"/>
                </a:ext>
              </a:extLst>
            </p:cNvPr>
            <p:cNvSpPr txBox="1"/>
            <p:nvPr/>
          </p:nvSpPr>
          <p:spPr>
            <a:xfrm>
              <a:off x="8632153" y="3948702"/>
              <a:ext cx="1403793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compute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79253D-75C6-AB45-94CE-862E86EBB412}"/>
              </a:ext>
            </a:extLst>
          </p:cNvPr>
          <p:cNvGrpSpPr/>
          <p:nvPr/>
        </p:nvGrpSpPr>
        <p:grpSpPr>
          <a:xfrm>
            <a:off x="2083002" y="3111500"/>
            <a:ext cx="7918452" cy="2992972"/>
            <a:chOff x="2083002" y="3111500"/>
            <a:chExt cx="7918452" cy="299297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132A3D-30E1-F047-9C2F-99E2240B177F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6063193" y="3651698"/>
              <a:ext cx="6563" cy="2452774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120657-7A48-4844-A0D8-6153C3C05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873" y="3651698"/>
              <a:ext cx="535614" cy="188807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2E192B-004D-B741-BD79-804F04C4B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8064" y="3543300"/>
              <a:ext cx="1154236" cy="1431769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795B1A-8F2C-1648-9B49-AAF776E3C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039" y="3321050"/>
              <a:ext cx="1985261" cy="108931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20CF53-7AE2-F440-9C4A-94558284D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804" y="3194050"/>
              <a:ext cx="2798496" cy="665947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E67878-E65A-FA43-BEE4-C3A9709C5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002" y="3111500"/>
              <a:ext cx="3619298" cy="217491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E61BC5-7475-CD47-93F7-D79E239647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7958" y="3651698"/>
              <a:ext cx="414982" cy="1888071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B350FE-90A3-E84F-BF91-4A9FC46264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4867" y="3547533"/>
              <a:ext cx="1101673" cy="1453093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D54CA05-A172-7848-BDE1-E05AB8D61B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633" y="3301450"/>
              <a:ext cx="1968885" cy="112325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3105A16-2FCA-A946-9439-826506DF89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8900" y="3181350"/>
              <a:ext cx="2779333" cy="712341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1FF88A-970D-8D41-8F40-5E798563EF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8900" y="3111500"/>
              <a:ext cx="3562554" cy="196851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8B09A1-016F-C944-84D6-8C24927C966B}"/>
              </a:ext>
            </a:extLst>
          </p:cNvPr>
          <p:cNvCxnSpPr>
            <a:cxnSpLocks/>
          </p:cNvCxnSpPr>
          <p:nvPr/>
        </p:nvCxnSpPr>
        <p:spPr>
          <a:xfrm>
            <a:off x="6047552" y="1346192"/>
            <a:ext cx="5136" cy="363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F318980-81F3-6248-A401-4F45F73C71E4}"/>
              </a:ext>
            </a:extLst>
          </p:cNvPr>
          <p:cNvSpPr txBox="1"/>
          <p:nvPr/>
        </p:nvSpPr>
        <p:spPr>
          <a:xfrm>
            <a:off x="8347902" y="1724718"/>
            <a:ext cx="3607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 watched daemon process: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push logic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pipelines responsive to results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B5322F-85F4-A940-8C6E-DB8CA35262A6}"/>
              </a:ext>
            </a:extLst>
          </p:cNvPr>
          <p:cNvSpPr/>
          <p:nvPr/>
        </p:nvSpPr>
        <p:spPr>
          <a:xfrm>
            <a:off x="6026236" y="3066320"/>
            <a:ext cx="100013" cy="100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11068C-A946-4845-8FF1-3C2E3C28AADB}"/>
              </a:ext>
            </a:extLst>
          </p:cNvPr>
          <p:cNvSpPr txBox="1"/>
          <p:nvPr/>
        </p:nvSpPr>
        <p:spPr>
          <a:xfrm>
            <a:off x="412981" y="642000"/>
            <a:ext cx="3836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New mode of operation: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C58D6CA-AD87-8B49-8DD9-D04CA1AE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397" y="1757586"/>
            <a:ext cx="3515737" cy="700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5FC018-900B-0943-A2AE-B70A7187A020}"/>
              </a:ext>
            </a:extLst>
          </p:cNvPr>
          <p:cNvCxnSpPr>
            <a:cxnSpLocks/>
          </p:cNvCxnSpPr>
          <p:nvPr/>
        </p:nvCxnSpPr>
        <p:spPr>
          <a:xfrm>
            <a:off x="6056232" y="2531770"/>
            <a:ext cx="6960" cy="49229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F1A1180-6351-A246-A09D-BD86E5FB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29" y="3045730"/>
            <a:ext cx="668654" cy="6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5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09D7F-19E7-F440-8F3F-904D96D2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0" y="529863"/>
            <a:ext cx="3416300" cy="681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BD0D6-A26D-6D4B-B8AB-4E2F715AF218}"/>
              </a:ext>
            </a:extLst>
          </p:cNvPr>
          <p:cNvSpPr txBox="1"/>
          <p:nvPr/>
        </p:nvSpPr>
        <p:spPr>
          <a:xfrm>
            <a:off x="1003300" y="1607470"/>
            <a:ext cx="82084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Programming language to handle computational workflows (based on Groovy/Java)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Well suited for complex and highly parallel Bioinformatics workflows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Easy to run/use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[writing pipelines comes with a learning curve]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Handles interaction with compute infrastructure, runs just about anywhere: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A78DA-9368-8E44-B54F-4C4B5B11699E}"/>
              </a:ext>
            </a:extLst>
          </p:cNvPr>
          <p:cNvSpPr txBox="1"/>
          <p:nvPr/>
        </p:nvSpPr>
        <p:spPr>
          <a:xfrm>
            <a:off x="1308100" y="4418992"/>
            <a:ext cx="932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</a:t>
            </a:r>
          </a:p>
          <a:p>
            <a:endParaRPr lang="en-US" dirty="0"/>
          </a:p>
          <a:p>
            <a:r>
              <a:rPr lang="en-US" b="1" dirty="0"/>
              <a:t>Batch schedulers</a:t>
            </a:r>
          </a:p>
          <a:p>
            <a:r>
              <a:rPr lang="en-US" dirty="0"/>
              <a:t>Open grid engine, </a:t>
            </a:r>
            <a:r>
              <a:rPr lang="en-US" dirty="0" err="1"/>
              <a:t>Univa</a:t>
            </a:r>
            <a:r>
              <a:rPr lang="en-US" dirty="0"/>
              <a:t> grid engine, Platform LSF, Linux SLURM,</a:t>
            </a:r>
          </a:p>
          <a:p>
            <a:r>
              <a:rPr lang="en-US" dirty="0"/>
              <a:t>PBS Works, Torque, </a:t>
            </a:r>
            <a:r>
              <a:rPr lang="en-US" dirty="0" err="1"/>
              <a:t>HTCondor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Cloud platforms</a:t>
            </a:r>
          </a:p>
          <a:p>
            <a:r>
              <a:rPr lang="en-US" dirty="0"/>
              <a:t>Amazon Web Services (AWS), Google Cloud Platform (GCP), Kubernetes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818C5-1F1E-1D49-B997-BA43B703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570" y="4799206"/>
            <a:ext cx="12827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BCA95-E1C9-8F41-B3CE-7E9CC92F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4799206"/>
            <a:ext cx="12827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6FBB36-B9DD-F84C-A51F-7D0151F04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383" y="6198075"/>
            <a:ext cx="2929233" cy="4741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9AC27A-BE32-7C42-86D6-C61A875CF876}"/>
              </a:ext>
            </a:extLst>
          </p:cNvPr>
          <p:cNvSpPr txBox="1"/>
          <p:nvPr/>
        </p:nvSpPr>
        <p:spPr>
          <a:xfrm>
            <a:off x="8949186" y="3988168"/>
            <a:ext cx="2421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Support for software</a:t>
            </a:r>
          </a:p>
          <a:p>
            <a:r>
              <a:rPr lang="en-US" dirty="0"/>
              <a:t>     packaging solutions</a:t>
            </a:r>
          </a:p>
        </p:txBody>
      </p:sp>
    </p:spTree>
    <p:extLst>
      <p:ext uri="{BB962C8B-B14F-4D97-AF65-F5344CB8AC3E}">
        <p14:creationId xmlns:p14="http://schemas.microsoft.com/office/powerpoint/2010/main" val="232446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3567D9A-4D56-B749-997B-4BCFE463C6EA}"/>
              </a:ext>
            </a:extLst>
          </p:cNvPr>
          <p:cNvSpPr/>
          <p:nvPr/>
        </p:nvSpPr>
        <p:spPr>
          <a:xfrm>
            <a:off x="3175000" y="1411288"/>
            <a:ext cx="1473200" cy="635000"/>
          </a:xfrm>
          <a:prstGeom prst="hexago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1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6E9F777-DD25-4145-988A-9ADD626FACD9}"/>
              </a:ext>
            </a:extLst>
          </p:cNvPr>
          <p:cNvGrpSpPr/>
          <p:nvPr/>
        </p:nvGrpSpPr>
        <p:grpSpPr>
          <a:xfrm>
            <a:off x="2616200" y="1811338"/>
            <a:ext cx="2710790" cy="1566862"/>
            <a:chOff x="1727200" y="1811338"/>
            <a:chExt cx="2710790" cy="156686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0813358D-9FA9-8D46-AA8C-232149E62DC6}"/>
                </a:ext>
              </a:extLst>
            </p:cNvPr>
            <p:cNvSpPr/>
            <p:nvPr/>
          </p:nvSpPr>
          <p:spPr>
            <a:xfrm>
              <a:off x="2286000" y="2743200"/>
              <a:ext cx="1473200" cy="635000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 2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64112DF-E309-B741-A7E4-2A1428BEBFCB}"/>
                </a:ext>
              </a:extLst>
            </p:cNvPr>
            <p:cNvSpPr/>
            <p:nvPr/>
          </p:nvSpPr>
          <p:spPr>
            <a:xfrm>
              <a:off x="1727200" y="1811338"/>
              <a:ext cx="2710790" cy="1193800"/>
            </a:xfrm>
            <a:custGeom>
              <a:avLst/>
              <a:gdLst>
                <a:gd name="connsiteX0" fmla="*/ 2066884 w 2710790"/>
                <a:gd name="connsiteY0" fmla="*/ 0 h 1193800"/>
                <a:gd name="connsiteX1" fmla="*/ 2600284 w 2710790"/>
                <a:gd name="connsiteY1" fmla="*/ 647700 h 1193800"/>
                <a:gd name="connsiteX2" fmla="*/ 161884 w 2710790"/>
                <a:gd name="connsiteY2" fmla="*/ 736600 h 1193800"/>
                <a:gd name="connsiteX3" fmla="*/ 428584 w 2710790"/>
                <a:gd name="connsiteY3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790" h="1193800">
                  <a:moveTo>
                    <a:pt x="2066884" y="0"/>
                  </a:moveTo>
                  <a:cubicBezTo>
                    <a:pt x="2492334" y="262466"/>
                    <a:pt x="2917784" y="524933"/>
                    <a:pt x="2600284" y="647700"/>
                  </a:cubicBezTo>
                  <a:cubicBezTo>
                    <a:pt x="2282784" y="770467"/>
                    <a:pt x="523834" y="645583"/>
                    <a:pt x="161884" y="736600"/>
                  </a:cubicBezTo>
                  <a:cubicBezTo>
                    <a:pt x="-200066" y="827617"/>
                    <a:pt x="114259" y="1010708"/>
                    <a:pt x="428584" y="1193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73168-63FB-1743-B370-D1ACB09D4154}"/>
              </a:ext>
            </a:extLst>
          </p:cNvPr>
          <p:cNvGrpSpPr/>
          <p:nvPr/>
        </p:nvGrpSpPr>
        <p:grpSpPr>
          <a:xfrm>
            <a:off x="2616200" y="3130550"/>
            <a:ext cx="2710790" cy="1501774"/>
            <a:chOff x="1727200" y="3130550"/>
            <a:chExt cx="2710790" cy="150177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C6CA068-4588-684B-BD7B-4CCD1AD52127}"/>
                </a:ext>
              </a:extLst>
            </p:cNvPr>
            <p:cNvSpPr/>
            <p:nvPr/>
          </p:nvSpPr>
          <p:spPr>
            <a:xfrm>
              <a:off x="2286000" y="3997324"/>
              <a:ext cx="1473200" cy="6350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 3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3DA2250-157D-A942-A45D-809C178DEFEC}"/>
                </a:ext>
              </a:extLst>
            </p:cNvPr>
            <p:cNvSpPr/>
            <p:nvPr/>
          </p:nvSpPr>
          <p:spPr>
            <a:xfrm>
              <a:off x="1727200" y="3130550"/>
              <a:ext cx="2710790" cy="1193800"/>
            </a:xfrm>
            <a:custGeom>
              <a:avLst/>
              <a:gdLst>
                <a:gd name="connsiteX0" fmla="*/ 2066884 w 2710790"/>
                <a:gd name="connsiteY0" fmla="*/ 0 h 1193800"/>
                <a:gd name="connsiteX1" fmla="*/ 2600284 w 2710790"/>
                <a:gd name="connsiteY1" fmla="*/ 647700 h 1193800"/>
                <a:gd name="connsiteX2" fmla="*/ 161884 w 2710790"/>
                <a:gd name="connsiteY2" fmla="*/ 736600 h 1193800"/>
                <a:gd name="connsiteX3" fmla="*/ 428584 w 2710790"/>
                <a:gd name="connsiteY3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790" h="1193800">
                  <a:moveTo>
                    <a:pt x="2066884" y="0"/>
                  </a:moveTo>
                  <a:cubicBezTo>
                    <a:pt x="2492334" y="262466"/>
                    <a:pt x="2917784" y="524933"/>
                    <a:pt x="2600284" y="647700"/>
                  </a:cubicBezTo>
                  <a:cubicBezTo>
                    <a:pt x="2282784" y="770467"/>
                    <a:pt x="523834" y="645583"/>
                    <a:pt x="161884" y="736600"/>
                  </a:cubicBezTo>
                  <a:cubicBezTo>
                    <a:pt x="-200066" y="827617"/>
                    <a:pt x="114259" y="1010708"/>
                    <a:pt x="428584" y="1193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A780ECD-12CC-8243-958D-2969FE5E048F}"/>
              </a:ext>
            </a:extLst>
          </p:cNvPr>
          <p:cNvGrpSpPr/>
          <p:nvPr/>
        </p:nvGrpSpPr>
        <p:grpSpPr>
          <a:xfrm>
            <a:off x="2024397" y="3175000"/>
            <a:ext cx="3302593" cy="2714624"/>
            <a:chOff x="1135397" y="3175000"/>
            <a:chExt cx="3302593" cy="2714624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F0AE80CB-672F-7F4E-8606-203A263A29A3}"/>
                </a:ext>
              </a:extLst>
            </p:cNvPr>
            <p:cNvSpPr/>
            <p:nvPr/>
          </p:nvSpPr>
          <p:spPr>
            <a:xfrm>
              <a:off x="2286000" y="5254624"/>
              <a:ext cx="1473200" cy="63500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 4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57D269-F19C-144D-8FBE-A51D3853F821}"/>
                </a:ext>
              </a:extLst>
            </p:cNvPr>
            <p:cNvSpPr/>
            <p:nvPr/>
          </p:nvSpPr>
          <p:spPr>
            <a:xfrm>
              <a:off x="1727200" y="4365624"/>
              <a:ext cx="2710790" cy="1193800"/>
            </a:xfrm>
            <a:custGeom>
              <a:avLst/>
              <a:gdLst>
                <a:gd name="connsiteX0" fmla="*/ 2066884 w 2710790"/>
                <a:gd name="connsiteY0" fmla="*/ 0 h 1193800"/>
                <a:gd name="connsiteX1" fmla="*/ 2600284 w 2710790"/>
                <a:gd name="connsiteY1" fmla="*/ 647700 h 1193800"/>
                <a:gd name="connsiteX2" fmla="*/ 161884 w 2710790"/>
                <a:gd name="connsiteY2" fmla="*/ 736600 h 1193800"/>
                <a:gd name="connsiteX3" fmla="*/ 428584 w 2710790"/>
                <a:gd name="connsiteY3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790" h="1193800">
                  <a:moveTo>
                    <a:pt x="2066884" y="0"/>
                  </a:moveTo>
                  <a:cubicBezTo>
                    <a:pt x="2492334" y="262466"/>
                    <a:pt x="2917784" y="524933"/>
                    <a:pt x="2600284" y="647700"/>
                  </a:cubicBezTo>
                  <a:cubicBezTo>
                    <a:pt x="2282784" y="770467"/>
                    <a:pt x="523834" y="645583"/>
                    <a:pt x="161884" y="736600"/>
                  </a:cubicBezTo>
                  <a:cubicBezTo>
                    <a:pt x="-200066" y="827617"/>
                    <a:pt x="114259" y="1010708"/>
                    <a:pt x="428584" y="1193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1E9CFB6-183D-9148-B7A2-BD41C379988E}"/>
                </a:ext>
              </a:extLst>
            </p:cNvPr>
            <p:cNvSpPr/>
            <p:nvPr/>
          </p:nvSpPr>
          <p:spPr>
            <a:xfrm>
              <a:off x="1135397" y="3175000"/>
              <a:ext cx="2743729" cy="2425700"/>
            </a:xfrm>
            <a:custGeom>
              <a:avLst/>
              <a:gdLst>
                <a:gd name="connsiteX0" fmla="*/ 2661903 w 2743729"/>
                <a:gd name="connsiteY0" fmla="*/ 0 h 2425700"/>
                <a:gd name="connsiteX1" fmla="*/ 2458703 w 2743729"/>
                <a:gd name="connsiteY1" fmla="*/ 482600 h 2425700"/>
                <a:gd name="connsiteX2" fmla="*/ 325103 w 2743729"/>
                <a:gd name="connsiteY2" fmla="*/ 609600 h 2425700"/>
                <a:gd name="connsiteX3" fmla="*/ 71103 w 2743729"/>
                <a:gd name="connsiteY3" fmla="*/ 1816100 h 2425700"/>
                <a:gd name="connsiteX4" fmla="*/ 960103 w 2743729"/>
                <a:gd name="connsiteY4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729" h="2425700">
                  <a:moveTo>
                    <a:pt x="2661903" y="0"/>
                  </a:moveTo>
                  <a:cubicBezTo>
                    <a:pt x="2755036" y="190500"/>
                    <a:pt x="2848170" y="381000"/>
                    <a:pt x="2458703" y="482600"/>
                  </a:cubicBezTo>
                  <a:cubicBezTo>
                    <a:pt x="2069236" y="584200"/>
                    <a:pt x="723036" y="387350"/>
                    <a:pt x="325103" y="609600"/>
                  </a:cubicBezTo>
                  <a:cubicBezTo>
                    <a:pt x="-72830" y="831850"/>
                    <a:pt x="-34730" y="1513417"/>
                    <a:pt x="71103" y="1816100"/>
                  </a:cubicBezTo>
                  <a:cubicBezTo>
                    <a:pt x="176936" y="2118783"/>
                    <a:pt x="750553" y="2317750"/>
                    <a:pt x="960103" y="24257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5F6749-3316-2647-B1FB-BEDF54139102}"/>
              </a:ext>
            </a:extLst>
          </p:cNvPr>
          <p:cNvGrpSpPr/>
          <p:nvPr/>
        </p:nvGrpSpPr>
        <p:grpSpPr>
          <a:xfrm>
            <a:off x="1514159" y="218827"/>
            <a:ext cx="1660841" cy="1355973"/>
            <a:chOff x="625159" y="218827"/>
            <a:chExt cx="1660841" cy="135597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0612F1B-75B6-DC4A-A6D4-CD264156023D}"/>
                </a:ext>
              </a:extLst>
            </p:cNvPr>
            <p:cNvSpPr/>
            <p:nvPr/>
          </p:nvSpPr>
          <p:spPr>
            <a:xfrm>
              <a:off x="1727200" y="1143000"/>
              <a:ext cx="469900" cy="431800"/>
            </a:xfrm>
            <a:custGeom>
              <a:avLst/>
              <a:gdLst>
                <a:gd name="connsiteX0" fmla="*/ 38085 w 533385"/>
                <a:gd name="connsiteY0" fmla="*/ 0 h 444500"/>
                <a:gd name="connsiteX1" fmla="*/ 50785 w 533385"/>
                <a:gd name="connsiteY1" fmla="*/ 292100 h 444500"/>
                <a:gd name="connsiteX2" fmla="*/ 533385 w 533385"/>
                <a:gd name="connsiteY2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385" h="444500">
                  <a:moveTo>
                    <a:pt x="38085" y="0"/>
                  </a:moveTo>
                  <a:cubicBezTo>
                    <a:pt x="3160" y="109008"/>
                    <a:pt x="-31765" y="218017"/>
                    <a:pt x="50785" y="292100"/>
                  </a:cubicBezTo>
                  <a:cubicBezTo>
                    <a:pt x="133335" y="366183"/>
                    <a:pt x="393685" y="414867"/>
                    <a:pt x="533385" y="4445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F506FB-1ED7-B342-976A-09419A60ED2B}"/>
                </a:ext>
              </a:extLst>
            </p:cNvPr>
            <p:cNvGrpSpPr/>
            <p:nvPr/>
          </p:nvGrpSpPr>
          <p:grpSpPr>
            <a:xfrm>
              <a:off x="625159" y="218827"/>
              <a:ext cx="1660841" cy="1110357"/>
              <a:chOff x="5283200" y="2534543"/>
              <a:chExt cx="1660841" cy="111035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F50D21F-C24C-0543-81BA-E95194478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3200" y="2616200"/>
                <a:ext cx="693738" cy="693738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58C8AF-388B-1541-92F1-38F19D922700}"/>
                  </a:ext>
                </a:extLst>
              </p:cNvPr>
              <p:cNvSpPr txBox="1"/>
              <p:nvPr/>
            </p:nvSpPr>
            <p:spPr>
              <a:xfrm>
                <a:off x="5331141" y="3179961"/>
                <a:ext cx="597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FastQ</a:t>
                </a:r>
                <a:endParaRPr lang="en-US" sz="1400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3AC0F51-4749-FD47-8F3B-8AD41EEDD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78500" y="2760662"/>
                <a:ext cx="693738" cy="693738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5B5EDA-3AFC-7346-B145-B5917210F442}"/>
                  </a:ext>
                </a:extLst>
              </p:cNvPr>
              <p:cNvSpPr txBox="1"/>
              <p:nvPr/>
            </p:nvSpPr>
            <p:spPr>
              <a:xfrm>
                <a:off x="5826441" y="3337123"/>
                <a:ext cx="597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FastQ</a:t>
                </a:r>
                <a:endParaRPr lang="en-US" sz="1400" dirty="0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2F00E05-6A3B-C44C-823E-CFF2DF1A6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0303" y="2534543"/>
                <a:ext cx="693738" cy="693738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EF4D71-5ED8-534B-BB28-8BA9027623D7}"/>
                  </a:ext>
                </a:extLst>
              </p:cNvPr>
              <p:cNvSpPr txBox="1"/>
              <p:nvPr/>
            </p:nvSpPr>
            <p:spPr>
              <a:xfrm>
                <a:off x="6298244" y="3111004"/>
                <a:ext cx="597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FastQ</a:t>
                </a:r>
                <a:endParaRPr lang="en-US" sz="1400" dirty="0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A5CEDD2-653A-8541-A5DE-BA1B5AED9F01}"/>
              </a:ext>
            </a:extLst>
          </p:cNvPr>
          <p:cNvSpPr/>
          <p:nvPr/>
        </p:nvSpPr>
        <p:spPr>
          <a:xfrm>
            <a:off x="1562100" y="241300"/>
            <a:ext cx="1564959" cy="6350000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8F6CC5-CDEF-2248-9466-5332EEFC993C}"/>
              </a:ext>
            </a:extLst>
          </p:cNvPr>
          <p:cNvGrpSpPr/>
          <p:nvPr/>
        </p:nvGrpSpPr>
        <p:grpSpPr>
          <a:xfrm>
            <a:off x="4683441" y="1740124"/>
            <a:ext cx="2374900" cy="4679277"/>
            <a:chOff x="3794441" y="1740124"/>
            <a:chExt cx="2374900" cy="4679277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BD99CC-9EC7-444B-8A2A-1612A022059B}"/>
                </a:ext>
              </a:extLst>
            </p:cNvPr>
            <p:cNvSpPr/>
            <p:nvPr/>
          </p:nvSpPr>
          <p:spPr>
            <a:xfrm>
              <a:off x="3807141" y="1740124"/>
              <a:ext cx="2362200" cy="841374"/>
            </a:xfrm>
            <a:custGeom>
              <a:avLst/>
              <a:gdLst>
                <a:gd name="connsiteX0" fmla="*/ 0 w 1041400"/>
                <a:gd name="connsiteY0" fmla="*/ 0 h 469900"/>
                <a:gd name="connsiteX1" fmla="*/ 609600 w 1041400"/>
                <a:gd name="connsiteY1" fmla="*/ 368300 h 469900"/>
                <a:gd name="connsiteX2" fmla="*/ 1041400 w 1041400"/>
                <a:gd name="connsiteY2" fmla="*/ 469900 h 46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400" h="469900">
                  <a:moveTo>
                    <a:pt x="0" y="0"/>
                  </a:moveTo>
                  <a:cubicBezTo>
                    <a:pt x="218016" y="144991"/>
                    <a:pt x="436033" y="289983"/>
                    <a:pt x="609600" y="368300"/>
                  </a:cubicBezTo>
                  <a:cubicBezTo>
                    <a:pt x="783167" y="446617"/>
                    <a:pt x="912283" y="458258"/>
                    <a:pt x="1041400" y="4699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22CED49-67E8-0E4F-AA79-2F014F369367}"/>
                </a:ext>
              </a:extLst>
            </p:cNvPr>
            <p:cNvSpPr/>
            <p:nvPr/>
          </p:nvSpPr>
          <p:spPr>
            <a:xfrm>
              <a:off x="3794441" y="4289202"/>
              <a:ext cx="2362200" cy="841374"/>
            </a:xfrm>
            <a:custGeom>
              <a:avLst/>
              <a:gdLst>
                <a:gd name="connsiteX0" fmla="*/ 0 w 1041400"/>
                <a:gd name="connsiteY0" fmla="*/ 0 h 469900"/>
                <a:gd name="connsiteX1" fmla="*/ 609600 w 1041400"/>
                <a:gd name="connsiteY1" fmla="*/ 368300 h 469900"/>
                <a:gd name="connsiteX2" fmla="*/ 1041400 w 1041400"/>
                <a:gd name="connsiteY2" fmla="*/ 469900 h 46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400" h="469900">
                  <a:moveTo>
                    <a:pt x="0" y="0"/>
                  </a:moveTo>
                  <a:cubicBezTo>
                    <a:pt x="218016" y="144991"/>
                    <a:pt x="436033" y="289983"/>
                    <a:pt x="609600" y="368300"/>
                  </a:cubicBezTo>
                  <a:cubicBezTo>
                    <a:pt x="783167" y="446617"/>
                    <a:pt x="912283" y="458258"/>
                    <a:pt x="1041400" y="4699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BC06D95-AD7F-4844-B0E1-1F3C1F7D338D}"/>
                </a:ext>
              </a:extLst>
            </p:cNvPr>
            <p:cNvSpPr/>
            <p:nvPr/>
          </p:nvSpPr>
          <p:spPr>
            <a:xfrm>
              <a:off x="3807141" y="5578027"/>
              <a:ext cx="2362200" cy="841374"/>
            </a:xfrm>
            <a:custGeom>
              <a:avLst/>
              <a:gdLst>
                <a:gd name="connsiteX0" fmla="*/ 0 w 1041400"/>
                <a:gd name="connsiteY0" fmla="*/ 0 h 469900"/>
                <a:gd name="connsiteX1" fmla="*/ 609600 w 1041400"/>
                <a:gd name="connsiteY1" fmla="*/ 368300 h 469900"/>
                <a:gd name="connsiteX2" fmla="*/ 1041400 w 1041400"/>
                <a:gd name="connsiteY2" fmla="*/ 469900 h 46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400" h="469900">
                  <a:moveTo>
                    <a:pt x="0" y="0"/>
                  </a:moveTo>
                  <a:cubicBezTo>
                    <a:pt x="218016" y="144991"/>
                    <a:pt x="436033" y="289983"/>
                    <a:pt x="609600" y="368300"/>
                  </a:cubicBezTo>
                  <a:cubicBezTo>
                    <a:pt x="783167" y="446617"/>
                    <a:pt x="912283" y="458258"/>
                    <a:pt x="1041400" y="4699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44D69DB-DCB0-BB47-BADA-6ED1F792A946}"/>
              </a:ext>
            </a:extLst>
          </p:cNvPr>
          <p:cNvSpPr/>
          <p:nvPr/>
        </p:nvSpPr>
        <p:spPr>
          <a:xfrm>
            <a:off x="4663741" y="228600"/>
            <a:ext cx="1564959" cy="6362700"/>
          </a:xfrm>
          <a:prstGeom prst="rect">
            <a:avLst/>
          </a:prstGeom>
          <a:solidFill>
            <a:schemeClr val="accent4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861A5-5913-E14E-BBEE-F31441D83478}"/>
              </a:ext>
            </a:extLst>
          </p:cNvPr>
          <p:cNvSpPr txBox="1"/>
          <p:nvPr/>
        </p:nvSpPr>
        <p:spPr>
          <a:xfrm>
            <a:off x="2024397" y="614366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D4E76C-497D-CA40-A754-476B4B2058F9}"/>
              </a:ext>
            </a:extLst>
          </p:cNvPr>
          <p:cNvSpPr txBox="1"/>
          <p:nvPr/>
        </p:nvSpPr>
        <p:spPr>
          <a:xfrm>
            <a:off x="5051374" y="61436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93BAE58-245A-2F43-8973-B9480ECFE715}"/>
              </a:ext>
            </a:extLst>
          </p:cNvPr>
          <p:cNvGrpSpPr/>
          <p:nvPr/>
        </p:nvGrpSpPr>
        <p:grpSpPr>
          <a:xfrm>
            <a:off x="7152941" y="1713710"/>
            <a:ext cx="1564959" cy="4864890"/>
            <a:chOff x="6263941" y="1713710"/>
            <a:chExt cx="1564959" cy="48648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F1D1CC5-59E5-054C-8E9D-DE6AB8E017D7}"/>
                </a:ext>
              </a:extLst>
            </p:cNvPr>
            <p:cNvSpPr/>
            <p:nvPr/>
          </p:nvSpPr>
          <p:spPr>
            <a:xfrm>
              <a:off x="6263941" y="2082800"/>
              <a:ext cx="1564959" cy="4495800"/>
            </a:xfrm>
            <a:prstGeom prst="rect">
              <a:avLst/>
            </a:prstGeom>
            <a:solidFill>
              <a:schemeClr val="accent6">
                <a:lumMod val="75000"/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09D88F2-0C6C-B64B-B19A-46098A37EA1A}"/>
                </a:ext>
              </a:extLst>
            </p:cNvPr>
            <p:cNvSpPr txBox="1"/>
            <p:nvPr/>
          </p:nvSpPr>
          <p:spPr>
            <a:xfrm>
              <a:off x="6612646" y="171371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publish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A8CE56E-089F-EA47-B814-345E18220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1063" y="2307092"/>
              <a:ext cx="562358" cy="56235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B57685-9FE8-5F4F-8373-B549B2612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6419" y="4812221"/>
              <a:ext cx="610753" cy="61075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C0D932D-D5B4-DB42-8C00-43433E4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4015" y="4877871"/>
              <a:ext cx="545103" cy="54510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910F65D-98DD-6942-9FCE-31058EDB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3151" y="5916759"/>
              <a:ext cx="570250" cy="57025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5654285-DD23-7C46-8FE0-934B58A4B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8001" y="2344478"/>
              <a:ext cx="487586" cy="487586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E696DF9-70A8-5D4A-91A1-12DB8BCD6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8001" y="5980942"/>
              <a:ext cx="487586" cy="487586"/>
            </a:xfrm>
            <a:prstGeom prst="rect">
              <a:avLst/>
            </a:prstGeom>
          </p:spPr>
        </p:pic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8E9AD9F1-1231-B245-A36B-63C82253E204}"/>
              </a:ext>
            </a:extLst>
          </p:cNvPr>
          <p:cNvSpPr txBox="1">
            <a:spLocks/>
          </p:cNvSpPr>
          <p:nvPr/>
        </p:nvSpPr>
        <p:spPr>
          <a:xfrm>
            <a:off x="7127042" y="417537"/>
            <a:ext cx="4895372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Basic concepts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ED00F11-4E53-714D-9C1F-72A79FCE9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508" y="273257"/>
            <a:ext cx="2422099" cy="482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1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51" grpId="0" animBg="1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042" y="417537"/>
            <a:ext cx="4895372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Basic concepts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3567D9A-4D56-B749-997B-4BCFE463C6EA}"/>
              </a:ext>
            </a:extLst>
          </p:cNvPr>
          <p:cNvSpPr/>
          <p:nvPr/>
        </p:nvSpPr>
        <p:spPr>
          <a:xfrm>
            <a:off x="1836791" y="1452914"/>
            <a:ext cx="1473200" cy="635000"/>
          </a:xfrm>
          <a:prstGeom prst="hexago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1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6E9F777-DD25-4145-988A-9ADD626FACD9}"/>
              </a:ext>
            </a:extLst>
          </p:cNvPr>
          <p:cNvGrpSpPr/>
          <p:nvPr/>
        </p:nvGrpSpPr>
        <p:grpSpPr>
          <a:xfrm>
            <a:off x="1277991" y="1852964"/>
            <a:ext cx="2710790" cy="1566862"/>
            <a:chOff x="1727200" y="1811338"/>
            <a:chExt cx="2710790" cy="156686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0813358D-9FA9-8D46-AA8C-232149E62DC6}"/>
                </a:ext>
              </a:extLst>
            </p:cNvPr>
            <p:cNvSpPr/>
            <p:nvPr/>
          </p:nvSpPr>
          <p:spPr>
            <a:xfrm>
              <a:off x="2286000" y="2743200"/>
              <a:ext cx="1473200" cy="635000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 2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64112DF-E309-B741-A7E4-2A1428BEBFCB}"/>
                </a:ext>
              </a:extLst>
            </p:cNvPr>
            <p:cNvSpPr/>
            <p:nvPr/>
          </p:nvSpPr>
          <p:spPr>
            <a:xfrm>
              <a:off x="1727200" y="1811338"/>
              <a:ext cx="2710790" cy="1193800"/>
            </a:xfrm>
            <a:custGeom>
              <a:avLst/>
              <a:gdLst>
                <a:gd name="connsiteX0" fmla="*/ 2066884 w 2710790"/>
                <a:gd name="connsiteY0" fmla="*/ 0 h 1193800"/>
                <a:gd name="connsiteX1" fmla="*/ 2600284 w 2710790"/>
                <a:gd name="connsiteY1" fmla="*/ 647700 h 1193800"/>
                <a:gd name="connsiteX2" fmla="*/ 161884 w 2710790"/>
                <a:gd name="connsiteY2" fmla="*/ 736600 h 1193800"/>
                <a:gd name="connsiteX3" fmla="*/ 428584 w 2710790"/>
                <a:gd name="connsiteY3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790" h="1193800">
                  <a:moveTo>
                    <a:pt x="2066884" y="0"/>
                  </a:moveTo>
                  <a:cubicBezTo>
                    <a:pt x="2492334" y="262466"/>
                    <a:pt x="2917784" y="524933"/>
                    <a:pt x="2600284" y="647700"/>
                  </a:cubicBezTo>
                  <a:cubicBezTo>
                    <a:pt x="2282784" y="770467"/>
                    <a:pt x="523834" y="645583"/>
                    <a:pt x="161884" y="736600"/>
                  </a:cubicBezTo>
                  <a:cubicBezTo>
                    <a:pt x="-200066" y="827617"/>
                    <a:pt x="114259" y="1010708"/>
                    <a:pt x="428584" y="1193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73168-63FB-1743-B370-D1ACB09D4154}"/>
              </a:ext>
            </a:extLst>
          </p:cNvPr>
          <p:cNvGrpSpPr/>
          <p:nvPr/>
        </p:nvGrpSpPr>
        <p:grpSpPr>
          <a:xfrm>
            <a:off x="1277991" y="3172176"/>
            <a:ext cx="2710790" cy="1501774"/>
            <a:chOff x="1727200" y="3130550"/>
            <a:chExt cx="2710790" cy="150177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C6CA068-4588-684B-BD7B-4CCD1AD52127}"/>
                </a:ext>
              </a:extLst>
            </p:cNvPr>
            <p:cNvSpPr/>
            <p:nvPr/>
          </p:nvSpPr>
          <p:spPr>
            <a:xfrm>
              <a:off x="2286000" y="3997324"/>
              <a:ext cx="1473200" cy="6350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 3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3DA2250-157D-A942-A45D-809C178DEFEC}"/>
                </a:ext>
              </a:extLst>
            </p:cNvPr>
            <p:cNvSpPr/>
            <p:nvPr/>
          </p:nvSpPr>
          <p:spPr>
            <a:xfrm>
              <a:off x="1727200" y="3130550"/>
              <a:ext cx="2710790" cy="1193800"/>
            </a:xfrm>
            <a:custGeom>
              <a:avLst/>
              <a:gdLst>
                <a:gd name="connsiteX0" fmla="*/ 2066884 w 2710790"/>
                <a:gd name="connsiteY0" fmla="*/ 0 h 1193800"/>
                <a:gd name="connsiteX1" fmla="*/ 2600284 w 2710790"/>
                <a:gd name="connsiteY1" fmla="*/ 647700 h 1193800"/>
                <a:gd name="connsiteX2" fmla="*/ 161884 w 2710790"/>
                <a:gd name="connsiteY2" fmla="*/ 736600 h 1193800"/>
                <a:gd name="connsiteX3" fmla="*/ 428584 w 2710790"/>
                <a:gd name="connsiteY3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790" h="1193800">
                  <a:moveTo>
                    <a:pt x="2066884" y="0"/>
                  </a:moveTo>
                  <a:cubicBezTo>
                    <a:pt x="2492334" y="262466"/>
                    <a:pt x="2917784" y="524933"/>
                    <a:pt x="2600284" y="647700"/>
                  </a:cubicBezTo>
                  <a:cubicBezTo>
                    <a:pt x="2282784" y="770467"/>
                    <a:pt x="523834" y="645583"/>
                    <a:pt x="161884" y="736600"/>
                  </a:cubicBezTo>
                  <a:cubicBezTo>
                    <a:pt x="-200066" y="827617"/>
                    <a:pt x="114259" y="1010708"/>
                    <a:pt x="428584" y="1193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A780ECD-12CC-8243-958D-2969FE5E048F}"/>
              </a:ext>
            </a:extLst>
          </p:cNvPr>
          <p:cNvGrpSpPr/>
          <p:nvPr/>
        </p:nvGrpSpPr>
        <p:grpSpPr>
          <a:xfrm>
            <a:off x="686188" y="3216626"/>
            <a:ext cx="3302593" cy="2714624"/>
            <a:chOff x="1135397" y="3175000"/>
            <a:chExt cx="3302593" cy="2714624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F0AE80CB-672F-7F4E-8606-203A263A29A3}"/>
                </a:ext>
              </a:extLst>
            </p:cNvPr>
            <p:cNvSpPr/>
            <p:nvPr/>
          </p:nvSpPr>
          <p:spPr>
            <a:xfrm>
              <a:off x="2286000" y="5254624"/>
              <a:ext cx="1473200" cy="63500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 4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57D269-F19C-144D-8FBE-A51D3853F821}"/>
                </a:ext>
              </a:extLst>
            </p:cNvPr>
            <p:cNvSpPr/>
            <p:nvPr/>
          </p:nvSpPr>
          <p:spPr>
            <a:xfrm>
              <a:off x="1727200" y="4365624"/>
              <a:ext cx="2710790" cy="1193800"/>
            </a:xfrm>
            <a:custGeom>
              <a:avLst/>
              <a:gdLst>
                <a:gd name="connsiteX0" fmla="*/ 2066884 w 2710790"/>
                <a:gd name="connsiteY0" fmla="*/ 0 h 1193800"/>
                <a:gd name="connsiteX1" fmla="*/ 2600284 w 2710790"/>
                <a:gd name="connsiteY1" fmla="*/ 647700 h 1193800"/>
                <a:gd name="connsiteX2" fmla="*/ 161884 w 2710790"/>
                <a:gd name="connsiteY2" fmla="*/ 736600 h 1193800"/>
                <a:gd name="connsiteX3" fmla="*/ 428584 w 2710790"/>
                <a:gd name="connsiteY3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790" h="1193800">
                  <a:moveTo>
                    <a:pt x="2066884" y="0"/>
                  </a:moveTo>
                  <a:cubicBezTo>
                    <a:pt x="2492334" y="262466"/>
                    <a:pt x="2917784" y="524933"/>
                    <a:pt x="2600284" y="647700"/>
                  </a:cubicBezTo>
                  <a:cubicBezTo>
                    <a:pt x="2282784" y="770467"/>
                    <a:pt x="523834" y="645583"/>
                    <a:pt x="161884" y="736600"/>
                  </a:cubicBezTo>
                  <a:cubicBezTo>
                    <a:pt x="-200066" y="827617"/>
                    <a:pt x="114259" y="1010708"/>
                    <a:pt x="428584" y="11938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1E9CFB6-183D-9148-B7A2-BD41C379988E}"/>
                </a:ext>
              </a:extLst>
            </p:cNvPr>
            <p:cNvSpPr/>
            <p:nvPr/>
          </p:nvSpPr>
          <p:spPr>
            <a:xfrm>
              <a:off x="1135397" y="3175000"/>
              <a:ext cx="2743729" cy="2425700"/>
            </a:xfrm>
            <a:custGeom>
              <a:avLst/>
              <a:gdLst>
                <a:gd name="connsiteX0" fmla="*/ 2661903 w 2743729"/>
                <a:gd name="connsiteY0" fmla="*/ 0 h 2425700"/>
                <a:gd name="connsiteX1" fmla="*/ 2458703 w 2743729"/>
                <a:gd name="connsiteY1" fmla="*/ 482600 h 2425700"/>
                <a:gd name="connsiteX2" fmla="*/ 325103 w 2743729"/>
                <a:gd name="connsiteY2" fmla="*/ 609600 h 2425700"/>
                <a:gd name="connsiteX3" fmla="*/ 71103 w 2743729"/>
                <a:gd name="connsiteY3" fmla="*/ 1816100 h 2425700"/>
                <a:gd name="connsiteX4" fmla="*/ 960103 w 2743729"/>
                <a:gd name="connsiteY4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729" h="2425700">
                  <a:moveTo>
                    <a:pt x="2661903" y="0"/>
                  </a:moveTo>
                  <a:cubicBezTo>
                    <a:pt x="2755036" y="190500"/>
                    <a:pt x="2848170" y="381000"/>
                    <a:pt x="2458703" y="482600"/>
                  </a:cubicBezTo>
                  <a:cubicBezTo>
                    <a:pt x="2069236" y="584200"/>
                    <a:pt x="723036" y="387350"/>
                    <a:pt x="325103" y="609600"/>
                  </a:cubicBezTo>
                  <a:cubicBezTo>
                    <a:pt x="-72830" y="831850"/>
                    <a:pt x="-34730" y="1513417"/>
                    <a:pt x="71103" y="1816100"/>
                  </a:cubicBezTo>
                  <a:cubicBezTo>
                    <a:pt x="176936" y="2118783"/>
                    <a:pt x="750553" y="2317750"/>
                    <a:pt x="960103" y="24257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FCB1319-EE9E-494E-84B9-80A7C551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508" y="273257"/>
            <a:ext cx="2422099" cy="482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EBFBCA-0467-8449-AE08-28C679C20C3B}"/>
              </a:ext>
            </a:extLst>
          </p:cNvPr>
          <p:cNvGrpSpPr/>
          <p:nvPr/>
        </p:nvGrpSpPr>
        <p:grpSpPr>
          <a:xfrm>
            <a:off x="151979" y="349353"/>
            <a:ext cx="1660841" cy="1355973"/>
            <a:chOff x="1514159" y="218827"/>
            <a:chExt cx="1660841" cy="135597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0612F1B-75B6-DC4A-A6D4-CD264156023D}"/>
                </a:ext>
              </a:extLst>
            </p:cNvPr>
            <p:cNvSpPr/>
            <p:nvPr/>
          </p:nvSpPr>
          <p:spPr>
            <a:xfrm>
              <a:off x="2616200" y="1143000"/>
              <a:ext cx="469900" cy="431800"/>
            </a:xfrm>
            <a:custGeom>
              <a:avLst/>
              <a:gdLst>
                <a:gd name="connsiteX0" fmla="*/ 38085 w 533385"/>
                <a:gd name="connsiteY0" fmla="*/ 0 h 444500"/>
                <a:gd name="connsiteX1" fmla="*/ 50785 w 533385"/>
                <a:gd name="connsiteY1" fmla="*/ 292100 h 444500"/>
                <a:gd name="connsiteX2" fmla="*/ 533385 w 533385"/>
                <a:gd name="connsiteY2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385" h="444500">
                  <a:moveTo>
                    <a:pt x="38085" y="0"/>
                  </a:moveTo>
                  <a:cubicBezTo>
                    <a:pt x="3160" y="109008"/>
                    <a:pt x="-31765" y="218017"/>
                    <a:pt x="50785" y="292100"/>
                  </a:cubicBezTo>
                  <a:cubicBezTo>
                    <a:pt x="133335" y="366183"/>
                    <a:pt x="393685" y="414867"/>
                    <a:pt x="533385" y="44450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F506FB-1ED7-B342-976A-09419A60ED2B}"/>
                </a:ext>
              </a:extLst>
            </p:cNvPr>
            <p:cNvGrpSpPr/>
            <p:nvPr/>
          </p:nvGrpSpPr>
          <p:grpSpPr>
            <a:xfrm>
              <a:off x="1514159" y="218827"/>
              <a:ext cx="1660841" cy="919857"/>
              <a:chOff x="5283200" y="2534543"/>
              <a:chExt cx="1660841" cy="91985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F50D21F-C24C-0543-81BA-E95194478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3200" y="2616200"/>
                <a:ext cx="693738" cy="69373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3AC0F51-4749-FD47-8F3B-8AD41EEDD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00" y="2760662"/>
                <a:ext cx="693738" cy="693738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2F00E05-6A3B-C44C-823E-CFF2DF1A6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0303" y="2534543"/>
                <a:ext cx="693738" cy="693738"/>
              </a:xfrm>
              <a:prstGeom prst="rect">
                <a:avLst/>
              </a:prstGeom>
            </p:spPr>
          </p:pic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A5CEDD2-653A-8541-A5DE-BA1B5AED9F01}"/>
              </a:ext>
            </a:extLst>
          </p:cNvPr>
          <p:cNvSpPr/>
          <p:nvPr/>
        </p:nvSpPr>
        <p:spPr>
          <a:xfrm>
            <a:off x="223891" y="282926"/>
            <a:ext cx="1564959" cy="6350000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4D69DB-DCB0-BB47-BADA-6ED1F792A946}"/>
              </a:ext>
            </a:extLst>
          </p:cNvPr>
          <p:cNvSpPr/>
          <p:nvPr/>
        </p:nvSpPr>
        <p:spPr>
          <a:xfrm>
            <a:off x="3350932" y="270226"/>
            <a:ext cx="1564959" cy="6362700"/>
          </a:xfrm>
          <a:prstGeom prst="rect">
            <a:avLst/>
          </a:prstGeom>
          <a:solidFill>
            <a:schemeClr val="accent4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861A5-5913-E14E-BBEE-F31441D83478}"/>
              </a:ext>
            </a:extLst>
          </p:cNvPr>
          <p:cNvSpPr txBox="1"/>
          <p:nvPr/>
        </p:nvSpPr>
        <p:spPr>
          <a:xfrm>
            <a:off x="686188" y="618529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D4E76C-497D-CA40-A754-476B4B2058F9}"/>
              </a:ext>
            </a:extLst>
          </p:cNvPr>
          <p:cNvSpPr txBox="1"/>
          <p:nvPr/>
        </p:nvSpPr>
        <p:spPr>
          <a:xfrm>
            <a:off x="3720477" y="61852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7" name="Content Placeholder 5">
            <a:extLst>
              <a:ext uri="{FF2B5EF4-FFF2-40B4-BE49-F238E27FC236}">
                <a16:creationId xmlns:a16="http://schemas.microsoft.com/office/drawing/2014/main" id="{75407F29-2BCD-874E-B13F-33910BBF2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37898" y="1489426"/>
            <a:ext cx="4894576" cy="5192219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D13D5EA-4270-A940-85B7-0B436D5A2FC9}"/>
              </a:ext>
            </a:extLst>
          </p:cNvPr>
          <p:cNvGrpSpPr/>
          <p:nvPr/>
        </p:nvGrpSpPr>
        <p:grpSpPr>
          <a:xfrm>
            <a:off x="3309991" y="1770414"/>
            <a:ext cx="8712423" cy="3082940"/>
            <a:chOff x="3309991" y="1770414"/>
            <a:chExt cx="8712423" cy="30829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ECF07E-71C2-3643-B5BC-1548BD97AE21}"/>
                </a:ext>
              </a:extLst>
            </p:cNvPr>
            <p:cNvSpPr/>
            <p:nvPr/>
          </p:nvSpPr>
          <p:spPr>
            <a:xfrm>
              <a:off x="7137898" y="2940148"/>
              <a:ext cx="4884516" cy="191320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5DBFFC-D5EF-194C-B061-BC0582E20465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H="1" flipV="1">
              <a:off x="3309991" y="1770414"/>
              <a:ext cx="3817848" cy="1157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18426B-3040-BF4B-A544-52DAE768561A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H="1" flipV="1">
              <a:off x="3309991" y="1770414"/>
              <a:ext cx="3827908" cy="30829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F3EC11-B5B2-644C-A294-230F9AA37396}"/>
              </a:ext>
            </a:extLst>
          </p:cNvPr>
          <p:cNvGrpSpPr/>
          <p:nvPr/>
        </p:nvGrpSpPr>
        <p:grpSpPr>
          <a:xfrm>
            <a:off x="3309991" y="3102326"/>
            <a:ext cx="8712423" cy="3579320"/>
            <a:chOff x="3309991" y="3102326"/>
            <a:chExt cx="8712423" cy="35793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3AB605-FF97-8F47-AC5C-CB998CC3A7D4}"/>
                </a:ext>
              </a:extLst>
            </p:cNvPr>
            <p:cNvSpPr/>
            <p:nvPr/>
          </p:nvSpPr>
          <p:spPr>
            <a:xfrm>
              <a:off x="7137898" y="4853354"/>
              <a:ext cx="4884516" cy="182829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FA9169-99F4-B141-80CB-4095E5411C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9991" y="3118446"/>
              <a:ext cx="3827908" cy="1754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A3326C3-6657-8E42-A050-938E1BE5453C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 flipV="1">
              <a:off x="3309991" y="3102326"/>
              <a:ext cx="3817848" cy="3575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06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Process execution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2A1000-FBF6-C940-A62F-2B094800B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446" y="1549400"/>
            <a:ext cx="8971108" cy="4903788"/>
          </a:xfrm>
        </p:spPr>
      </p:pic>
    </p:spTree>
    <p:extLst>
      <p:ext uri="{BB962C8B-B14F-4D97-AF65-F5344CB8AC3E}">
        <p14:creationId xmlns:p14="http://schemas.microsoft.com/office/powerpoint/2010/main" val="27165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Process execution timeline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B3023D-F084-0543-9120-F0831DD5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62" y="1825625"/>
            <a:ext cx="9864476" cy="4351338"/>
          </a:xfrm>
        </p:spPr>
      </p:pic>
    </p:spTree>
    <p:extLst>
      <p:ext uri="{BB962C8B-B14F-4D97-AF65-F5344CB8AC3E}">
        <p14:creationId xmlns:p14="http://schemas.microsoft.com/office/powerpoint/2010/main" val="148251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C449-A12D-3545-8521-D2F48DE5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External monitoring with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77B170-857A-D44D-A3B6-615E87EFC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1403363"/>
            <a:ext cx="10668000" cy="521530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7691BE-F500-5D4A-951F-572A0288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42" y="780205"/>
            <a:ext cx="3171950" cy="46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8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{2B7CF2C9-16CB-7E4E-A0F5-4D905360BD2C}tf10001076</Template>
  <TotalTime>12350</TotalTime>
  <Words>950</Words>
  <Application>Microsoft Macintosh PowerPoint</Application>
  <PresentationFormat>Widescreen</PresentationFormat>
  <Paragraphs>309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Courier New</vt:lpstr>
      <vt:lpstr>Wingdings</vt:lpstr>
      <vt:lpstr>Office Theme</vt:lpstr>
      <vt:lpstr>An update to workflows  at the Babraham Institute</vt:lpstr>
      <vt:lpstr>PowerPoint Presentation</vt:lpstr>
      <vt:lpstr>PowerPoint Presentation</vt:lpstr>
      <vt:lpstr>PowerPoint Presentation</vt:lpstr>
      <vt:lpstr>PowerPoint Presentation</vt:lpstr>
      <vt:lpstr>Basic concepts</vt:lpstr>
      <vt:lpstr>Process execution report</vt:lpstr>
      <vt:lpstr>Process execution timeline</vt:lpstr>
      <vt:lpstr>External monitoring with</vt:lpstr>
      <vt:lpstr>: Syntax</vt:lpstr>
      <vt:lpstr>Modules</vt:lpstr>
      <vt:lpstr>Example RNA-seq workflow</vt:lpstr>
      <vt:lpstr>Single tool pipelines</vt:lpstr>
      <vt:lpstr>Multi-process pipelines</vt:lpstr>
      <vt:lpstr>Multi-process pipelines</vt:lpstr>
      <vt:lpstr>More specialised pipelines</vt:lpstr>
      <vt:lpstr>Running                    pipelines at Babraham</vt:lpstr>
      <vt:lpstr>Running                    pipelines at Babraham</vt:lpstr>
      <vt:lpstr>Running                    pipelines at Babraham</vt:lpstr>
      <vt:lpstr>Getting help and further information</vt:lpstr>
      <vt:lpstr>Not enough time to develop your own pipeline? Need inspiration?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473</cp:revision>
  <dcterms:created xsi:type="dcterms:W3CDTF">2020-03-12T23:50:27Z</dcterms:created>
  <dcterms:modified xsi:type="dcterms:W3CDTF">2020-10-09T15:02:26Z</dcterms:modified>
</cp:coreProperties>
</file>